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21602700" cy="28803600"/>
  <p:notesSz cx="6858000" cy="9144000"/>
  <p:defaultTextStyle>
    <a:defPPr>
      <a:defRPr lang="es-CO"/>
    </a:defPPr>
    <a:lvl1pPr marL="0" algn="l" defTabSz="1563756" rtl="0" eaLnBrk="1" latinLnBrk="0" hangingPunct="1">
      <a:defRPr sz="3100" kern="1200">
        <a:solidFill>
          <a:schemeClr val="tx1"/>
        </a:solidFill>
        <a:latin typeface="+mn-lt"/>
        <a:ea typeface="+mn-ea"/>
        <a:cs typeface="+mn-cs"/>
      </a:defRPr>
    </a:lvl1pPr>
    <a:lvl2pPr marL="781879" algn="l" defTabSz="1563756" rtl="0" eaLnBrk="1" latinLnBrk="0" hangingPunct="1">
      <a:defRPr sz="3100" kern="1200">
        <a:solidFill>
          <a:schemeClr val="tx1"/>
        </a:solidFill>
        <a:latin typeface="+mn-lt"/>
        <a:ea typeface="+mn-ea"/>
        <a:cs typeface="+mn-cs"/>
      </a:defRPr>
    </a:lvl2pPr>
    <a:lvl3pPr marL="1563756" algn="l" defTabSz="1563756" rtl="0" eaLnBrk="1" latinLnBrk="0" hangingPunct="1">
      <a:defRPr sz="3100" kern="1200">
        <a:solidFill>
          <a:schemeClr val="tx1"/>
        </a:solidFill>
        <a:latin typeface="+mn-lt"/>
        <a:ea typeface="+mn-ea"/>
        <a:cs typeface="+mn-cs"/>
      </a:defRPr>
    </a:lvl3pPr>
    <a:lvl4pPr marL="2345635" algn="l" defTabSz="1563756" rtl="0" eaLnBrk="1" latinLnBrk="0" hangingPunct="1">
      <a:defRPr sz="3100" kern="1200">
        <a:solidFill>
          <a:schemeClr val="tx1"/>
        </a:solidFill>
        <a:latin typeface="+mn-lt"/>
        <a:ea typeface="+mn-ea"/>
        <a:cs typeface="+mn-cs"/>
      </a:defRPr>
    </a:lvl4pPr>
    <a:lvl5pPr marL="3127514" algn="l" defTabSz="1563756" rtl="0" eaLnBrk="1" latinLnBrk="0" hangingPunct="1">
      <a:defRPr sz="3100" kern="1200">
        <a:solidFill>
          <a:schemeClr val="tx1"/>
        </a:solidFill>
        <a:latin typeface="+mn-lt"/>
        <a:ea typeface="+mn-ea"/>
        <a:cs typeface="+mn-cs"/>
      </a:defRPr>
    </a:lvl5pPr>
    <a:lvl6pPr marL="3909392" algn="l" defTabSz="1563756" rtl="0" eaLnBrk="1" latinLnBrk="0" hangingPunct="1">
      <a:defRPr sz="3100" kern="1200">
        <a:solidFill>
          <a:schemeClr val="tx1"/>
        </a:solidFill>
        <a:latin typeface="+mn-lt"/>
        <a:ea typeface="+mn-ea"/>
        <a:cs typeface="+mn-cs"/>
      </a:defRPr>
    </a:lvl6pPr>
    <a:lvl7pPr marL="4691271" algn="l" defTabSz="1563756" rtl="0" eaLnBrk="1" latinLnBrk="0" hangingPunct="1">
      <a:defRPr sz="3100" kern="1200">
        <a:solidFill>
          <a:schemeClr val="tx1"/>
        </a:solidFill>
        <a:latin typeface="+mn-lt"/>
        <a:ea typeface="+mn-ea"/>
        <a:cs typeface="+mn-cs"/>
      </a:defRPr>
    </a:lvl7pPr>
    <a:lvl8pPr marL="5473149" algn="l" defTabSz="1563756" rtl="0" eaLnBrk="1" latinLnBrk="0" hangingPunct="1">
      <a:defRPr sz="3100" kern="1200">
        <a:solidFill>
          <a:schemeClr val="tx1"/>
        </a:solidFill>
        <a:latin typeface="+mn-lt"/>
        <a:ea typeface="+mn-ea"/>
        <a:cs typeface="+mn-cs"/>
      </a:defRPr>
    </a:lvl8pPr>
    <a:lvl9pPr marL="6255027" algn="l" defTabSz="1563756" rtl="0" eaLnBrk="1" latinLnBrk="0" hangingPunct="1">
      <a:defRPr sz="3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6804">
          <p15:clr>
            <a:srgbClr val="A4A3A4"/>
          </p15:clr>
        </p15:guide>
        <p15:guide id="2" pos="680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D73"/>
    <a:srgbClr val="F7F703"/>
    <a:srgbClr val="FDFDD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838" autoAdjust="0"/>
    <p:restoredTop sz="94660"/>
  </p:normalViewPr>
  <p:slideViewPr>
    <p:cSldViewPr>
      <p:cViewPr>
        <p:scale>
          <a:sx n="60" d="100"/>
          <a:sy n="60" d="100"/>
        </p:scale>
        <p:origin x="-198" y="3000"/>
      </p:cViewPr>
      <p:guideLst>
        <p:guide orient="horz" pos="9072"/>
        <p:guide pos="6804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620205" y="8947797"/>
            <a:ext cx="18362296" cy="617410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3240408" y="16322041"/>
            <a:ext cx="15121890" cy="736092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7818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5637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3456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31275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9093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6912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4731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62550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174FC-23AB-400D-8C1D-ED0B5BB1000F}" type="datetimeFigureOut">
              <a:rPr lang="es-CO" smtClean="0"/>
              <a:pPr/>
              <a:t>29/03/2019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55170-8D32-4E82-810B-E13BBB866868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473484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174FC-23AB-400D-8C1D-ED0B5BB1000F}" type="datetimeFigureOut">
              <a:rPr lang="es-CO" smtClean="0"/>
              <a:pPr/>
              <a:t>29/03/2019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55170-8D32-4E82-810B-E13BBB866868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490321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15661961" y="960128"/>
            <a:ext cx="4860608" cy="20482561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1080140" y="960128"/>
            <a:ext cx="14221777" cy="20482561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174FC-23AB-400D-8C1D-ED0B5BB1000F}" type="datetimeFigureOut">
              <a:rPr lang="es-CO" smtClean="0"/>
              <a:pPr/>
              <a:t>29/03/2019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55170-8D32-4E82-810B-E13BBB866868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632315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174FC-23AB-400D-8C1D-ED0B5BB1000F}" type="datetimeFigureOut">
              <a:rPr lang="es-CO" smtClean="0"/>
              <a:pPr/>
              <a:t>29/03/2019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55170-8D32-4E82-810B-E13BBB866868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904903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06467" y="18508987"/>
            <a:ext cx="18362296" cy="5720717"/>
          </a:xfrm>
        </p:spPr>
        <p:txBody>
          <a:bodyPr anchor="t"/>
          <a:lstStyle>
            <a:lvl1pPr algn="l">
              <a:defRPr sz="6800" b="1" cap="all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706467" y="12208205"/>
            <a:ext cx="18362296" cy="6300785"/>
          </a:xfrm>
        </p:spPr>
        <p:txBody>
          <a:bodyPr anchor="b"/>
          <a:lstStyle>
            <a:lvl1pPr marL="0" indent="0">
              <a:buNone/>
              <a:defRPr sz="3500">
                <a:solidFill>
                  <a:schemeClr val="tx1">
                    <a:tint val="75000"/>
                  </a:schemeClr>
                </a:solidFill>
              </a:defRPr>
            </a:lvl1pPr>
            <a:lvl2pPr marL="781879" indent="0">
              <a:buNone/>
              <a:defRPr sz="3100">
                <a:solidFill>
                  <a:schemeClr val="tx1">
                    <a:tint val="75000"/>
                  </a:schemeClr>
                </a:solidFill>
              </a:defRPr>
            </a:lvl2pPr>
            <a:lvl3pPr marL="1563756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3pPr>
            <a:lvl4pPr marL="2345635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4pPr>
            <a:lvl5pPr marL="3127514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5pPr>
            <a:lvl6pPr marL="3909392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6pPr>
            <a:lvl7pPr marL="4691271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7pPr>
            <a:lvl8pPr marL="5473149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8pPr>
            <a:lvl9pPr marL="6255027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174FC-23AB-400D-8C1D-ED0B5BB1000F}" type="datetimeFigureOut">
              <a:rPr lang="es-CO" smtClean="0"/>
              <a:pPr/>
              <a:t>29/03/2019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55170-8D32-4E82-810B-E13BBB866868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669795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1080138" y="5600705"/>
            <a:ext cx="9541193" cy="15841979"/>
          </a:xfrm>
        </p:spPr>
        <p:txBody>
          <a:bodyPr/>
          <a:lstStyle>
            <a:lvl1pPr>
              <a:defRPr sz="4800"/>
            </a:lvl1pPr>
            <a:lvl2pPr>
              <a:defRPr sz="4000"/>
            </a:lvl2pPr>
            <a:lvl3pPr>
              <a:defRPr sz="3500"/>
            </a:lvl3pPr>
            <a:lvl4pPr>
              <a:defRPr sz="3100"/>
            </a:lvl4pPr>
            <a:lvl5pPr>
              <a:defRPr sz="3100"/>
            </a:lvl5pPr>
            <a:lvl6pPr>
              <a:defRPr sz="3100"/>
            </a:lvl6pPr>
            <a:lvl7pPr>
              <a:defRPr sz="3100"/>
            </a:lvl7pPr>
            <a:lvl8pPr>
              <a:defRPr sz="3100"/>
            </a:lvl8pPr>
            <a:lvl9pPr>
              <a:defRPr sz="31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10981376" y="5600705"/>
            <a:ext cx="9541193" cy="15841979"/>
          </a:xfrm>
        </p:spPr>
        <p:txBody>
          <a:bodyPr/>
          <a:lstStyle>
            <a:lvl1pPr>
              <a:defRPr sz="4800"/>
            </a:lvl1pPr>
            <a:lvl2pPr>
              <a:defRPr sz="4000"/>
            </a:lvl2pPr>
            <a:lvl3pPr>
              <a:defRPr sz="3500"/>
            </a:lvl3pPr>
            <a:lvl4pPr>
              <a:defRPr sz="3100"/>
            </a:lvl4pPr>
            <a:lvl5pPr>
              <a:defRPr sz="3100"/>
            </a:lvl5pPr>
            <a:lvl6pPr>
              <a:defRPr sz="3100"/>
            </a:lvl6pPr>
            <a:lvl7pPr>
              <a:defRPr sz="3100"/>
            </a:lvl7pPr>
            <a:lvl8pPr>
              <a:defRPr sz="3100"/>
            </a:lvl8pPr>
            <a:lvl9pPr>
              <a:defRPr sz="31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174FC-23AB-400D-8C1D-ED0B5BB1000F}" type="datetimeFigureOut">
              <a:rPr lang="es-CO" smtClean="0"/>
              <a:pPr/>
              <a:t>29/03/2019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55170-8D32-4E82-810B-E13BBB866868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1870486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80138" y="1153482"/>
            <a:ext cx="19442430" cy="4800601"/>
          </a:xfr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080136" y="6447486"/>
            <a:ext cx="9544944" cy="2686999"/>
          </a:xfrm>
        </p:spPr>
        <p:txBody>
          <a:bodyPr anchor="b"/>
          <a:lstStyle>
            <a:lvl1pPr marL="0" indent="0">
              <a:buNone/>
              <a:defRPr sz="4000" b="1"/>
            </a:lvl1pPr>
            <a:lvl2pPr marL="781879" indent="0">
              <a:buNone/>
              <a:defRPr sz="3500" b="1"/>
            </a:lvl2pPr>
            <a:lvl3pPr marL="1563756" indent="0">
              <a:buNone/>
              <a:defRPr sz="3100" b="1"/>
            </a:lvl3pPr>
            <a:lvl4pPr marL="2345635" indent="0">
              <a:buNone/>
              <a:defRPr sz="2800" b="1"/>
            </a:lvl4pPr>
            <a:lvl5pPr marL="3127514" indent="0">
              <a:buNone/>
              <a:defRPr sz="2800" b="1"/>
            </a:lvl5pPr>
            <a:lvl6pPr marL="3909392" indent="0">
              <a:buNone/>
              <a:defRPr sz="2800" b="1"/>
            </a:lvl6pPr>
            <a:lvl7pPr marL="4691271" indent="0">
              <a:buNone/>
              <a:defRPr sz="2800" b="1"/>
            </a:lvl7pPr>
            <a:lvl8pPr marL="5473149" indent="0">
              <a:buNone/>
              <a:defRPr sz="2800" b="1"/>
            </a:lvl8pPr>
            <a:lvl9pPr marL="6255027" indent="0">
              <a:buNone/>
              <a:defRPr sz="28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1080136" y="9134480"/>
            <a:ext cx="9544944" cy="16595409"/>
          </a:xfrm>
        </p:spPr>
        <p:txBody>
          <a:bodyPr/>
          <a:lstStyle>
            <a:lvl1pPr>
              <a:defRPr sz="4000"/>
            </a:lvl1pPr>
            <a:lvl2pPr>
              <a:defRPr sz="35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10973879" y="6447486"/>
            <a:ext cx="9548694" cy="2686999"/>
          </a:xfrm>
        </p:spPr>
        <p:txBody>
          <a:bodyPr anchor="b"/>
          <a:lstStyle>
            <a:lvl1pPr marL="0" indent="0">
              <a:buNone/>
              <a:defRPr sz="4000" b="1"/>
            </a:lvl1pPr>
            <a:lvl2pPr marL="781879" indent="0">
              <a:buNone/>
              <a:defRPr sz="3500" b="1"/>
            </a:lvl2pPr>
            <a:lvl3pPr marL="1563756" indent="0">
              <a:buNone/>
              <a:defRPr sz="3100" b="1"/>
            </a:lvl3pPr>
            <a:lvl4pPr marL="2345635" indent="0">
              <a:buNone/>
              <a:defRPr sz="2800" b="1"/>
            </a:lvl4pPr>
            <a:lvl5pPr marL="3127514" indent="0">
              <a:buNone/>
              <a:defRPr sz="2800" b="1"/>
            </a:lvl5pPr>
            <a:lvl6pPr marL="3909392" indent="0">
              <a:buNone/>
              <a:defRPr sz="2800" b="1"/>
            </a:lvl6pPr>
            <a:lvl7pPr marL="4691271" indent="0">
              <a:buNone/>
              <a:defRPr sz="2800" b="1"/>
            </a:lvl7pPr>
            <a:lvl8pPr marL="5473149" indent="0">
              <a:buNone/>
              <a:defRPr sz="2800" b="1"/>
            </a:lvl8pPr>
            <a:lvl9pPr marL="6255027" indent="0">
              <a:buNone/>
              <a:defRPr sz="28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10973879" y="9134480"/>
            <a:ext cx="9548694" cy="16595409"/>
          </a:xfrm>
        </p:spPr>
        <p:txBody>
          <a:bodyPr/>
          <a:lstStyle>
            <a:lvl1pPr>
              <a:defRPr sz="4000"/>
            </a:lvl1pPr>
            <a:lvl2pPr>
              <a:defRPr sz="35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174FC-23AB-400D-8C1D-ED0B5BB1000F}" type="datetimeFigureOut">
              <a:rPr lang="es-CO" smtClean="0"/>
              <a:pPr/>
              <a:t>29/03/2019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55170-8D32-4E82-810B-E13BBB866868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5325042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174FC-23AB-400D-8C1D-ED0B5BB1000F}" type="datetimeFigureOut">
              <a:rPr lang="es-CO" smtClean="0"/>
              <a:pPr/>
              <a:t>29/03/2019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55170-8D32-4E82-810B-E13BBB866868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2061610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174FC-23AB-400D-8C1D-ED0B5BB1000F}" type="datetimeFigureOut">
              <a:rPr lang="es-CO" smtClean="0"/>
              <a:pPr/>
              <a:t>29/03/2019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55170-8D32-4E82-810B-E13BBB866868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5990662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80140" y="1146820"/>
            <a:ext cx="7107140" cy="4880609"/>
          </a:xfrm>
        </p:spPr>
        <p:txBody>
          <a:bodyPr anchor="b"/>
          <a:lstStyle>
            <a:lvl1pPr algn="l">
              <a:defRPr sz="3500" b="1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8446056" y="1146818"/>
            <a:ext cx="12076510" cy="24583073"/>
          </a:xfrm>
        </p:spPr>
        <p:txBody>
          <a:bodyPr/>
          <a:lstStyle>
            <a:lvl1pPr>
              <a:defRPr sz="5500"/>
            </a:lvl1pPr>
            <a:lvl2pPr>
              <a:defRPr sz="4800"/>
            </a:lvl2pPr>
            <a:lvl3pPr>
              <a:defRPr sz="4000"/>
            </a:lvl3pPr>
            <a:lvl4pPr>
              <a:defRPr sz="3500"/>
            </a:lvl4pPr>
            <a:lvl5pPr>
              <a:defRPr sz="3500"/>
            </a:lvl5pPr>
            <a:lvl6pPr>
              <a:defRPr sz="3500"/>
            </a:lvl6pPr>
            <a:lvl7pPr>
              <a:defRPr sz="3500"/>
            </a:lvl7pPr>
            <a:lvl8pPr>
              <a:defRPr sz="3500"/>
            </a:lvl8pPr>
            <a:lvl9pPr>
              <a:defRPr sz="35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080140" y="6027425"/>
            <a:ext cx="7107140" cy="19702464"/>
          </a:xfrm>
        </p:spPr>
        <p:txBody>
          <a:bodyPr/>
          <a:lstStyle>
            <a:lvl1pPr marL="0" indent="0">
              <a:buNone/>
              <a:defRPr sz="2400"/>
            </a:lvl1pPr>
            <a:lvl2pPr marL="781879" indent="0">
              <a:buNone/>
              <a:defRPr sz="2000"/>
            </a:lvl2pPr>
            <a:lvl3pPr marL="1563756" indent="0">
              <a:buNone/>
              <a:defRPr sz="1700"/>
            </a:lvl3pPr>
            <a:lvl4pPr marL="2345635" indent="0">
              <a:buNone/>
              <a:defRPr sz="1600"/>
            </a:lvl4pPr>
            <a:lvl5pPr marL="3127514" indent="0">
              <a:buNone/>
              <a:defRPr sz="1600"/>
            </a:lvl5pPr>
            <a:lvl6pPr marL="3909392" indent="0">
              <a:buNone/>
              <a:defRPr sz="1600"/>
            </a:lvl6pPr>
            <a:lvl7pPr marL="4691271" indent="0">
              <a:buNone/>
              <a:defRPr sz="1600"/>
            </a:lvl7pPr>
            <a:lvl8pPr marL="5473149" indent="0">
              <a:buNone/>
              <a:defRPr sz="1600"/>
            </a:lvl8pPr>
            <a:lvl9pPr marL="6255027" indent="0">
              <a:buNone/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174FC-23AB-400D-8C1D-ED0B5BB1000F}" type="datetimeFigureOut">
              <a:rPr lang="es-CO" smtClean="0"/>
              <a:pPr/>
              <a:t>29/03/2019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55170-8D32-4E82-810B-E13BBB866868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277910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234280" y="20162523"/>
            <a:ext cx="12961620" cy="2380301"/>
          </a:xfrm>
        </p:spPr>
        <p:txBody>
          <a:bodyPr anchor="b"/>
          <a:lstStyle>
            <a:lvl1pPr algn="l">
              <a:defRPr sz="3500" b="1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4234280" y="2573659"/>
            <a:ext cx="12961620" cy="17282160"/>
          </a:xfrm>
        </p:spPr>
        <p:txBody>
          <a:bodyPr/>
          <a:lstStyle>
            <a:lvl1pPr marL="0" indent="0">
              <a:buNone/>
              <a:defRPr sz="5500"/>
            </a:lvl1pPr>
            <a:lvl2pPr marL="781879" indent="0">
              <a:buNone/>
              <a:defRPr sz="4800"/>
            </a:lvl2pPr>
            <a:lvl3pPr marL="1563756" indent="0">
              <a:buNone/>
              <a:defRPr sz="4000"/>
            </a:lvl3pPr>
            <a:lvl4pPr marL="2345635" indent="0">
              <a:buNone/>
              <a:defRPr sz="3500"/>
            </a:lvl4pPr>
            <a:lvl5pPr marL="3127514" indent="0">
              <a:buNone/>
              <a:defRPr sz="3500"/>
            </a:lvl5pPr>
            <a:lvl6pPr marL="3909392" indent="0">
              <a:buNone/>
              <a:defRPr sz="3500"/>
            </a:lvl6pPr>
            <a:lvl7pPr marL="4691271" indent="0">
              <a:buNone/>
              <a:defRPr sz="3500"/>
            </a:lvl7pPr>
            <a:lvl8pPr marL="5473149" indent="0">
              <a:buNone/>
              <a:defRPr sz="3500"/>
            </a:lvl8pPr>
            <a:lvl9pPr marL="6255027" indent="0">
              <a:buNone/>
              <a:defRPr sz="35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234280" y="22542824"/>
            <a:ext cx="12961620" cy="3380419"/>
          </a:xfrm>
        </p:spPr>
        <p:txBody>
          <a:bodyPr/>
          <a:lstStyle>
            <a:lvl1pPr marL="0" indent="0">
              <a:buNone/>
              <a:defRPr sz="2400"/>
            </a:lvl1pPr>
            <a:lvl2pPr marL="781879" indent="0">
              <a:buNone/>
              <a:defRPr sz="2000"/>
            </a:lvl2pPr>
            <a:lvl3pPr marL="1563756" indent="0">
              <a:buNone/>
              <a:defRPr sz="1700"/>
            </a:lvl3pPr>
            <a:lvl4pPr marL="2345635" indent="0">
              <a:buNone/>
              <a:defRPr sz="1600"/>
            </a:lvl4pPr>
            <a:lvl5pPr marL="3127514" indent="0">
              <a:buNone/>
              <a:defRPr sz="1600"/>
            </a:lvl5pPr>
            <a:lvl6pPr marL="3909392" indent="0">
              <a:buNone/>
              <a:defRPr sz="1600"/>
            </a:lvl6pPr>
            <a:lvl7pPr marL="4691271" indent="0">
              <a:buNone/>
              <a:defRPr sz="1600"/>
            </a:lvl7pPr>
            <a:lvl8pPr marL="5473149" indent="0">
              <a:buNone/>
              <a:defRPr sz="1600"/>
            </a:lvl8pPr>
            <a:lvl9pPr marL="6255027" indent="0">
              <a:buNone/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174FC-23AB-400D-8C1D-ED0B5BB1000F}" type="datetimeFigureOut">
              <a:rPr lang="es-CO" smtClean="0"/>
              <a:pPr/>
              <a:t>29/03/2019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55170-8D32-4E82-810B-E13BBB866868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2974465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1080138" y="1153482"/>
            <a:ext cx="19442430" cy="4800601"/>
          </a:xfrm>
          <a:prstGeom prst="rect">
            <a:avLst/>
          </a:prstGeom>
        </p:spPr>
        <p:txBody>
          <a:bodyPr vert="horz" lIns="156376" tIns="78188" rIns="156376" bIns="78188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080138" y="6720843"/>
            <a:ext cx="19442430" cy="19009047"/>
          </a:xfrm>
          <a:prstGeom prst="rect">
            <a:avLst/>
          </a:prstGeom>
        </p:spPr>
        <p:txBody>
          <a:bodyPr vert="horz" lIns="156376" tIns="78188" rIns="156376" bIns="78188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1080137" y="26696679"/>
            <a:ext cx="5040630" cy="1533525"/>
          </a:xfrm>
          <a:prstGeom prst="rect">
            <a:avLst/>
          </a:prstGeom>
        </p:spPr>
        <p:txBody>
          <a:bodyPr vert="horz" lIns="156376" tIns="78188" rIns="156376" bIns="78188" rtlCol="0" anchor="ctr"/>
          <a:lstStyle>
            <a:lvl1pPr algn="l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D174FC-23AB-400D-8C1D-ED0B5BB1000F}" type="datetimeFigureOut">
              <a:rPr lang="es-CO" smtClean="0"/>
              <a:pPr/>
              <a:t>29/03/2019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7380923" y="26696679"/>
            <a:ext cx="6840854" cy="1533525"/>
          </a:xfrm>
          <a:prstGeom prst="rect">
            <a:avLst/>
          </a:prstGeom>
        </p:spPr>
        <p:txBody>
          <a:bodyPr vert="horz" lIns="156376" tIns="78188" rIns="156376" bIns="78188" rtlCol="0" anchor="ctr"/>
          <a:lstStyle>
            <a:lvl1pPr algn="ctr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15481938" y="26696679"/>
            <a:ext cx="5040630" cy="1533525"/>
          </a:xfrm>
          <a:prstGeom prst="rect">
            <a:avLst/>
          </a:prstGeom>
        </p:spPr>
        <p:txBody>
          <a:bodyPr vert="horz" lIns="156376" tIns="78188" rIns="156376" bIns="78188" rtlCol="0" anchor="ctr"/>
          <a:lstStyle>
            <a:lvl1pPr algn="r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655170-8D32-4E82-810B-E13BBB866868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496749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563756" rtl="0" eaLnBrk="1" latinLnBrk="0" hangingPunct="1">
        <a:spcBef>
          <a:spcPct val="0"/>
        </a:spcBef>
        <a:buNone/>
        <a:defRPr sz="75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86409" indent="-586409" algn="l" defTabSz="1563756" rtl="0" eaLnBrk="1" latinLnBrk="0" hangingPunct="1">
        <a:spcBef>
          <a:spcPct val="20000"/>
        </a:spcBef>
        <a:buFont typeface="Arial" panose="020B0604020202020204" pitchFamily="34" charset="0"/>
        <a:buChar char="•"/>
        <a:defRPr sz="5500" kern="1200">
          <a:solidFill>
            <a:schemeClr val="tx1"/>
          </a:solidFill>
          <a:latin typeface="+mn-lt"/>
          <a:ea typeface="+mn-ea"/>
          <a:cs typeface="+mn-cs"/>
        </a:defRPr>
      </a:lvl1pPr>
      <a:lvl2pPr marL="1270552" indent="-488674" algn="l" defTabSz="1563756" rtl="0" eaLnBrk="1" latinLnBrk="0" hangingPunct="1">
        <a:spcBef>
          <a:spcPct val="20000"/>
        </a:spcBef>
        <a:buFont typeface="Arial" panose="020B0604020202020204" pitchFamily="34" charset="0"/>
        <a:buChar char="–"/>
        <a:defRPr sz="4800" kern="1200">
          <a:solidFill>
            <a:schemeClr val="tx1"/>
          </a:solidFill>
          <a:latin typeface="+mn-lt"/>
          <a:ea typeface="+mn-ea"/>
          <a:cs typeface="+mn-cs"/>
        </a:defRPr>
      </a:lvl2pPr>
      <a:lvl3pPr marL="1954695" indent="-390939" algn="l" defTabSz="1563756" rtl="0" eaLnBrk="1" latinLnBrk="0" hangingPunct="1">
        <a:spcBef>
          <a:spcPct val="20000"/>
        </a:spcBef>
        <a:buFont typeface="Arial" panose="020B0604020202020204" pitchFamily="34" charset="0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3pPr>
      <a:lvl4pPr marL="2736574" indent="-390939" algn="l" defTabSz="1563756" rtl="0" eaLnBrk="1" latinLnBrk="0" hangingPunct="1">
        <a:spcBef>
          <a:spcPct val="20000"/>
        </a:spcBef>
        <a:buFont typeface="Arial" panose="020B0604020202020204" pitchFamily="34" charset="0"/>
        <a:buChar char="–"/>
        <a:defRPr sz="3500" kern="1200">
          <a:solidFill>
            <a:schemeClr val="tx1"/>
          </a:solidFill>
          <a:latin typeface="+mn-lt"/>
          <a:ea typeface="+mn-ea"/>
          <a:cs typeface="+mn-cs"/>
        </a:defRPr>
      </a:lvl4pPr>
      <a:lvl5pPr marL="3518453" indent="-390939" algn="l" defTabSz="1563756" rtl="0" eaLnBrk="1" latinLnBrk="0" hangingPunct="1">
        <a:spcBef>
          <a:spcPct val="20000"/>
        </a:spcBef>
        <a:buFont typeface="Arial" panose="020B0604020202020204" pitchFamily="34" charset="0"/>
        <a:buChar char="»"/>
        <a:defRPr sz="3500" kern="1200">
          <a:solidFill>
            <a:schemeClr val="tx1"/>
          </a:solidFill>
          <a:latin typeface="+mn-lt"/>
          <a:ea typeface="+mn-ea"/>
          <a:cs typeface="+mn-cs"/>
        </a:defRPr>
      </a:lvl5pPr>
      <a:lvl6pPr marL="4300331" indent="-390939" algn="l" defTabSz="1563756" rtl="0" eaLnBrk="1" latinLnBrk="0" hangingPunct="1">
        <a:spcBef>
          <a:spcPct val="20000"/>
        </a:spcBef>
        <a:buFont typeface="Arial" panose="020B0604020202020204" pitchFamily="34" charset="0"/>
        <a:buChar char="•"/>
        <a:defRPr sz="3500" kern="1200">
          <a:solidFill>
            <a:schemeClr val="tx1"/>
          </a:solidFill>
          <a:latin typeface="+mn-lt"/>
          <a:ea typeface="+mn-ea"/>
          <a:cs typeface="+mn-cs"/>
        </a:defRPr>
      </a:lvl6pPr>
      <a:lvl7pPr marL="5082210" indent="-390939" algn="l" defTabSz="1563756" rtl="0" eaLnBrk="1" latinLnBrk="0" hangingPunct="1">
        <a:spcBef>
          <a:spcPct val="20000"/>
        </a:spcBef>
        <a:buFont typeface="Arial" panose="020B0604020202020204" pitchFamily="34" charset="0"/>
        <a:buChar char="•"/>
        <a:defRPr sz="3500" kern="1200">
          <a:solidFill>
            <a:schemeClr val="tx1"/>
          </a:solidFill>
          <a:latin typeface="+mn-lt"/>
          <a:ea typeface="+mn-ea"/>
          <a:cs typeface="+mn-cs"/>
        </a:defRPr>
      </a:lvl7pPr>
      <a:lvl8pPr marL="5864088" indent="-390939" algn="l" defTabSz="1563756" rtl="0" eaLnBrk="1" latinLnBrk="0" hangingPunct="1">
        <a:spcBef>
          <a:spcPct val="20000"/>
        </a:spcBef>
        <a:buFont typeface="Arial" panose="020B0604020202020204" pitchFamily="34" charset="0"/>
        <a:buChar char="•"/>
        <a:defRPr sz="3500" kern="1200">
          <a:solidFill>
            <a:schemeClr val="tx1"/>
          </a:solidFill>
          <a:latin typeface="+mn-lt"/>
          <a:ea typeface="+mn-ea"/>
          <a:cs typeface="+mn-cs"/>
        </a:defRPr>
      </a:lvl8pPr>
      <a:lvl9pPr marL="6645966" indent="-390939" algn="l" defTabSz="1563756" rtl="0" eaLnBrk="1" latinLnBrk="0" hangingPunct="1">
        <a:spcBef>
          <a:spcPct val="20000"/>
        </a:spcBef>
        <a:buFont typeface="Arial" panose="020B0604020202020204" pitchFamily="34" charset="0"/>
        <a:buChar char="•"/>
        <a:defRPr sz="3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1563756" rtl="0" eaLnBrk="1" latinLnBrk="0" hangingPunct="1">
        <a:defRPr sz="3100" kern="1200">
          <a:solidFill>
            <a:schemeClr val="tx1"/>
          </a:solidFill>
          <a:latin typeface="+mn-lt"/>
          <a:ea typeface="+mn-ea"/>
          <a:cs typeface="+mn-cs"/>
        </a:defRPr>
      </a:lvl1pPr>
      <a:lvl2pPr marL="781879" algn="l" defTabSz="1563756" rtl="0" eaLnBrk="1" latinLnBrk="0" hangingPunct="1">
        <a:defRPr sz="3100" kern="1200">
          <a:solidFill>
            <a:schemeClr val="tx1"/>
          </a:solidFill>
          <a:latin typeface="+mn-lt"/>
          <a:ea typeface="+mn-ea"/>
          <a:cs typeface="+mn-cs"/>
        </a:defRPr>
      </a:lvl2pPr>
      <a:lvl3pPr marL="1563756" algn="l" defTabSz="1563756" rtl="0" eaLnBrk="1" latinLnBrk="0" hangingPunct="1">
        <a:defRPr sz="3100" kern="1200">
          <a:solidFill>
            <a:schemeClr val="tx1"/>
          </a:solidFill>
          <a:latin typeface="+mn-lt"/>
          <a:ea typeface="+mn-ea"/>
          <a:cs typeface="+mn-cs"/>
        </a:defRPr>
      </a:lvl3pPr>
      <a:lvl4pPr marL="2345635" algn="l" defTabSz="1563756" rtl="0" eaLnBrk="1" latinLnBrk="0" hangingPunct="1">
        <a:defRPr sz="3100" kern="1200">
          <a:solidFill>
            <a:schemeClr val="tx1"/>
          </a:solidFill>
          <a:latin typeface="+mn-lt"/>
          <a:ea typeface="+mn-ea"/>
          <a:cs typeface="+mn-cs"/>
        </a:defRPr>
      </a:lvl4pPr>
      <a:lvl5pPr marL="3127514" algn="l" defTabSz="1563756" rtl="0" eaLnBrk="1" latinLnBrk="0" hangingPunct="1">
        <a:defRPr sz="3100" kern="1200">
          <a:solidFill>
            <a:schemeClr val="tx1"/>
          </a:solidFill>
          <a:latin typeface="+mn-lt"/>
          <a:ea typeface="+mn-ea"/>
          <a:cs typeface="+mn-cs"/>
        </a:defRPr>
      </a:lvl5pPr>
      <a:lvl6pPr marL="3909392" algn="l" defTabSz="1563756" rtl="0" eaLnBrk="1" latinLnBrk="0" hangingPunct="1">
        <a:defRPr sz="3100" kern="1200">
          <a:solidFill>
            <a:schemeClr val="tx1"/>
          </a:solidFill>
          <a:latin typeface="+mn-lt"/>
          <a:ea typeface="+mn-ea"/>
          <a:cs typeface="+mn-cs"/>
        </a:defRPr>
      </a:lvl6pPr>
      <a:lvl7pPr marL="4691271" algn="l" defTabSz="1563756" rtl="0" eaLnBrk="1" latinLnBrk="0" hangingPunct="1">
        <a:defRPr sz="3100" kern="1200">
          <a:solidFill>
            <a:schemeClr val="tx1"/>
          </a:solidFill>
          <a:latin typeface="+mn-lt"/>
          <a:ea typeface="+mn-ea"/>
          <a:cs typeface="+mn-cs"/>
        </a:defRPr>
      </a:lvl7pPr>
      <a:lvl8pPr marL="5473149" algn="l" defTabSz="1563756" rtl="0" eaLnBrk="1" latinLnBrk="0" hangingPunct="1">
        <a:defRPr sz="3100" kern="1200">
          <a:solidFill>
            <a:schemeClr val="tx1"/>
          </a:solidFill>
          <a:latin typeface="+mn-lt"/>
          <a:ea typeface="+mn-ea"/>
          <a:cs typeface="+mn-cs"/>
        </a:defRPr>
      </a:lvl8pPr>
      <a:lvl9pPr marL="6255027" algn="l" defTabSz="1563756" rtl="0" eaLnBrk="1" latinLnBrk="0" hangingPunct="1">
        <a:defRPr sz="3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F-GC-04%20Analisis%20financiero%20espacios%20funcionales.xlsm" TargetMode="External"/><Relationship Id="rId3" Type="http://schemas.openxmlformats.org/officeDocument/2006/relationships/hyperlink" Target="F-GSP-01%20Cronograma%20de%20mantenimiento%20preventivo%20anual.xlsx" TargetMode="External"/><Relationship Id="rId7" Type="http://schemas.openxmlformats.org/officeDocument/2006/relationships/hyperlink" Target="file:///\\famocserver\Calidad\3.DOCUMENTOS%20SGCA\Sistema%20Integrado%20de%20Gesti&#243;n%20Famoc%20Depanel\2.%20GESTI&#211;N%20COMERCIAL\F-GC-03%20Cotizaci&#243;n%20obra%20civil.docx" TargetMode="External"/><Relationship Id="rId12" Type="http://schemas.openxmlformats.org/officeDocument/2006/relationships/hyperlink" Target="F-GA-04%20Acta%20de%20inicio%20de%20obra.docx" TargetMode="External"/><Relationship Id="rId2" Type="http://schemas.openxmlformats.org/officeDocument/2006/relationships/hyperlink" Target="F-GA-07%20Formato%20solicitud%20contrataci&#243;n.xlsx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F-GC-05%20Acta%20de%20Entrega%20Proyecto.xlsx" TargetMode="External"/><Relationship Id="rId11" Type="http://schemas.openxmlformats.org/officeDocument/2006/relationships/image" Target="../media/image1.png"/><Relationship Id="rId5" Type="http://schemas.openxmlformats.org/officeDocument/2006/relationships/hyperlink" Target="F-GSP-04%20Acta%20de%20entrega%20servicio%20posventa.xls" TargetMode="External"/><Relationship Id="rId10" Type="http://schemas.openxmlformats.org/officeDocument/2006/relationships/hyperlink" Target="F-GA-06%20Acta%20de%20entrega.docx" TargetMode="External"/><Relationship Id="rId4" Type="http://schemas.openxmlformats.org/officeDocument/2006/relationships/hyperlink" Target="F-GSP-03%20Orden%20de%20trabajo%20posventa.xlsx" TargetMode="External"/><Relationship Id="rId9" Type="http://schemas.openxmlformats.org/officeDocument/2006/relationships/hyperlink" Target="F-GA-03%20Hoja%20de%20vida%20espacios%20funcionales.xlsx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59" name="258 Conector recto de flecha"/>
          <p:cNvCxnSpPr>
            <a:stCxn id="234" idx="2"/>
          </p:cNvCxnSpPr>
          <p:nvPr/>
        </p:nvCxnSpPr>
        <p:spPr>
          <a:xfrm>
            <a:off x="11728753" y="18547691"/>
            <a:ext cx="11127" cy="40579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9" name="228 Conector recto de flecha"/>
          <p:cNvCxnSpPr/>
          <p:nvPr/>
        </p:nvCxnSpPr>
        <p:spPr>
          <a:xfrm>
            <a:off x="11695701" y="15937971"/>
            <a:ext cx="0" cy="66419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6" name="275 Conector recto de flecha"/>
          <p:cNvCxnSpPr/>
          <p:nvPr/>
        </p:nvCxnSpPr>
        <p:spPr>
          <a:xfrm>
            <a:off x="18800770" y="17143549"/>
            <a:ext cx="77703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5" name="54 Conector recto de flecha"/>
          <p:cNvCxnSpPr/>
          <p:nvPr/>
        </p:nvCxnSpPr>
        <p:spPr>
          <a:xfrm>
            <a:off x="6801843" y="6649769"/>
            <a:ext cx="0" cy="57416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1" name="50 Decisión"/>
          <p:cNvSpPr/>
          <p:nvPr/>
        </p:nvSpPr>
        <p:spPr>
          <a:xfrm>
            <a:off x="5437482" y="7225828"/>
            <a:ext cx="2765106" cy="1036915"/>
          </a:xfrm>
          <a:prstGeom prst="flowChartDecision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64538" tIns="32269" rIns="64538" bIns="32269" rtlCol="0" anchor="ctr"/>
          <a:lstStyle/>
          <a:p>
            <a:pPr algn="ctr"/>
            <a:r>
              <a:rPr lang="es-CO" sz="1400" dirty="0">
                <a:latin typeface="Century Gothic" panose="020B0502020202020204" pitchFamily="34" charset="0"/>
              </a:rPr>
              <a:t>Aprobación del cliente?</a:t>
            </a:r>
          </a:p>
        </p:txBody>
      </p:sp>
      <p:sp>
        <p:nvSpPr>
          <p:cNvPr id="58" name="57 CuadroTexto"/>
          <p:cNvSpPr txBox="1"/>
          <p:nvPr/>
        </p:nvSpPr>
        <p:spPr>
          <a:xfrm>
            <a:off x="6338610" y="8338591"/>
            <a:ext cx="255371" cy="280612"/>
          </a:xfrm>
          <a:prstGeom prst="rect">
            <a:avLst/>
          </a:prstGeom>
          <a:noFill/>
        </p:spPr>
        <p:txBody>
          <a:bodyPr wrap="none" lIns="64538" tIns="32269" rIns="64538" bIns="32269" rtlCol="0">
            <a:spAutoFit/>
          </a:bodyPr>
          <a:lstStyle/>
          <a:p>
            <a:r>
              <a:rPr lang="es-CO" sz="1400" dirty="0">
                <a:latin typeface="Century Gothic" panose="020B0502020202020204" pitchFamily="34" charset="0"/>
              </a:rPr>
              <a:t>Si</a:t>
            </a:r>
          </a:p>
        </p:txBody>
      </p:sp>
      <p:cxnSp>
        <p:nvCxnSpPr>
          <p:cNvPr id="62" name="61 Conector recto de flecha"/>
          <p:cNvCxnSpPr/>
          <p:nvPr/>
        </p:nvCxnSpPr>
        <p:spPr>
          <a:xfrm>
            <a:off x="6787618" y="8264799"/>
            <a:ext cx="0" cy="65079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3" name="62 Proceso alternativo"/>
          <p:cNvSpPr/>
          <p:nvPr/>
        </p:nvSpPr>
        <p:spPr>
          <a:xfrm>
            <a:off x="5328742" y="8893638"/>
            <a:ext cx="2937926" cy="457957"/>
          </a:xfrm>
          <a:prstGeom prst="flowChartAlternateProcess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64538" tIns="32269" rIns="64538" bIns="32269" rtlCol="0" anchor="ctr"/>
          <a:lstStyle/>
          <a:p>
            <a:pPr algn="ctr"/>
            <a:r>
              <a:rPr lang="es-CO" sz="1400" b="1" dirty="0">
                <a:latin typeface="Century Gothic" panose="020B0502020202020204" pitchFamily="34" charset="0"/>
              </a:rPr>
              <a:t>COMERCIAL</a:t>
            </a:r>
          </a:p>
        </p:txBody>
      </p:sp>
      <p:cxnSp>
        <p:nvCxnSpPr>
          <p:cNvPr id="65" name="64 Conector recto de flecha"/>
          <p:cNvCxnSpPr>
            <a:stCxn id="51" idx="1"/>
            <a:endCxn id="162" idx="1"/>
          </p:cNvCxnSpPr>
          <p:nvPr/>
        </p:nvCxnSpPr>
        <p:spPr>
          <a:xfrm rot="10800000" flipH="1">
            <a:off x="5437482" y="6361742"/>
            <a:ext cx="86406" cy="1382545"/>
          </a:xfrm>
          <a:prstGeom prst="bentConnector3">
            <a:avLst>
              <a:gd name="adj1" fmla="val -830187"/>
            </a:avLst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8" name="67 CuadroTexto"/>
          <p:cNvSpPr txBox="1"/>
          <p:nvPr/>
        </p:nvSpPr>
        <p:spPr>
          <a:xfrm>
            <a:off x="4832611" y="7444114"/>
            <a:ext cx="380405" cy="280612"/>
          </a:xfrm>
          <a:prstGeom prst="rect">
            <a:avLst/>
          </a:prstGeom>
          <a:noFill/>
        </p:spPr>
        <p:txBody>
          <a:bodyPr wrap="none" lIns="64538" tIns="32269" rIns="64538" bIns="32269" rtlCol="0">
            <a:spAutoFit/>
          </a:bodyPr>
          <a:lstStyle/>
          <a:p>
            <a:r>
              <a:rPr lang="es-CO" sz="1400" dirty="0">
                <a:latin typeface="Century Gothic" panose="020B0502020202020204" pitchFamily="34" charset="0"/>
              </a:rPr>
              <a:t>No</a:t>
            </a:r>
          </a:p>
        </p:txBody>
      </p:sp>
      <p:sp>
        <p:nvSpPr>
          <p:cNvPr id="69" name="68 CuadroTexto"/>
          <p:cNvSpPr txBox="1"/>
          <p:nvPr/>
        </p:nvSpPr>
        <p:spPr>
          <a:xfrm>
            <a:off x="3260223" y="7013586"/>
            <a:ext cx="1470447" cy="280612"/>
          </a:xfrm>
          <a:prstGeom prst="rect">
            <a:avLst/>
          </a:prstGeom>
          <a:noFill/>
        </p:spPr>
        <p:txBody>
          <a:bodyPr wrap="none" lIns="64538" tIns="32269" rIns="64538" bIns="32269" rtlCol="0">
            <a:spAutoFit/>
          </a:bodyPr>
          <a:lstStyle/>
          <a:p>
            <a:r>
              <a:rPr lang="es-CO" sz="1400" dirty="0" smtClean="0">
                <a:latin typeface="Century Gothic" panose="020B0502020202020204" pitchFamily="34" charset="0"/>
              </a:rPr>
              <a:t>Renegociación</a:t>
            </a:r>
            <a:endParaRPr lang="es-CO" sz="1400" dirty="0">
              <a:latin typeface="Century Gothic" panose="020B0502020202020204" pitchFamily="34" charset="0"/>
            </a:endParaRPr>
          </a:p>
        </p:txBody>
      </p:sp>
      <p:cxnSp>
        <p:nvCxnSpPr>
          <p:cNvPr id="71" name="70 Conector recto de flecha"/>
          <p:cNvCxnSpPr/>
          <p:nvPr/>
        </p:nvCxnSpPr>
        <p:spPr>
          <a:xfrm>
            <a:off x="6776085" y="9395393"/>
            <a:ext cx="0" cy="57416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3" name="72 Documento"/>
          <p:cNvSpPr/>
          <p:nvPr/>
        </p:nvSpPr>
        <p:spPr>
          <a:xfrm>
            <a:off x="5740684" y="9979917"/>
            <a:ext cx="2160240" cy="788491"/>
          </a:xfrm>
          <a:prstGeom prst="flowChartDocumen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64538" tIns="32269" rIns="64538" bIns="32269" rtlCol="0" anchor="ctr"/>
          <a:lstStyle/>
          <a:p>
            <a:pPr algn="ctr"/>
            <a:r>
              <a:rPr lang="es-CO" sz="1400" dirty="0">
                <a:latin typeface="Century Gothic" panose="020B0502020202020204" pitchFamily="34" charset="0"/>
                <a:hlinkClick r:id="rId2" action="ppaction://hlinkfile"/>
              </a:rPr>
              <a:t>F-GA-07 Formato solicitud contratación</a:t>
            </a:r>
            <a:endParaRPr lang="es-CO" sz="1400" dirty="0">
              <a:latin typeface="Century Gothic" panose="020B0502020202020204" pitchFamily="34" charset="0"/>
            </a:endParaRPr>
          </a:p>
        </p:txBody>
      </p:sp>
      <p:cxnSp>
        <p:nvCxnSpPr>
          <p:cNvPr id="74" name="73 Conector recto de flecha"/>
          <p:cNvCxnSpPr/>
          <p:nvPr/>
        </p:nvCxnSpPr>
        <p:spPr>
          <a:xfrm>
            <a:off x="6776085" y="10768409"/>
            <a:ext cx="0" cy="57416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5" name="74 Proceso alternativo"/>
          <p:cNvSpPr/>
          <p:nvPr/>
        </p:nvSpPr>
        <p:spPr>
          <a:xfrm>
            <a:off x="5740684" y="11342574"/>
            <a:ext cx="2073830" cy="457957"/>
          </a:xfrm>
          <a:prstGeom prst="flowChartAlternateProcess">
            <a:avLst/>
          </a:prstGeom>
          <a:solidFill>
            <a:schemeClr val="bg2">
              <a:lumMod val="90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64538" tIns="32269" rIns="64538" bIns="32269" rtlCol="0" anchor="ctr"/>
          <a:lstStyle/>
          <a:p>
            <a:pPr algn="ctr"/>
            <a:r>
              <a:rPr lang="es-CO" sz="1400" b="1" dirty="0">
                <a:latin typeface="Century Gothic" panose="020B0502020202020204" pitchFamily="34" charset="0"/>
              </a:rPr>
              <a:t>JURIDICO</a:t>
            </a:r>
          </a:p>
        </p:txBody>
      </p:sp>
      <p:cxnSp>
        <p:nvCxnSpPr>
          <p:cNvPr id="87" name="86 Conector recto de flecha"/>
          <p:cNvCxnSpPr/>
          <p:nvPr/>
        </p:nvCxnSpPr>
        <p:spPr>
          <a:xfrm>
            <a:off x="7854147" y="11521480"/>
            <a:ext cx="56446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8" name="87 Documento"/>
          <p:cNvSpPr/>
          <p:nvPr/>
        </p:nvSpPr>
        <p:spPr>
          <a:xfrm>
            <a:off x="8413944" y="11174330"/>
            <a:ext cx="1811342" cy="731193"/>
          </a:xfrm>
          <a:prstGeom prst="flowChartDocumen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64538" tIns="32269" rIns="64538" bIns="32269" rtlCol="0" anchor="ctr"/>
          <a:lstStyle/>
          <a:p>
            <a:pPr algn="ctr"/>
            <a:r>
              <a:rPr lang="es-CO" sz="1400" dirty="0">
                <a:latin typeface="Century Gothic" panose="020B0502020202020204" pitchFamily="34" charset="0"/>
              </a:rPr>
              <a:t>Contrato y pólizas</a:t>
            </a:r>
          </a:p>
        </p:txBody>
      </p:sp>
      <p:sp>
        <p:nvSpPr>
          <p:cNvPr id="89" name="88 Proceso alternativo"/>
          <p:cNvSpPr/>
          <p:nvPr/>
        </p:nvSpPr>
        <p:spPr>
          <a:xfrm>
            <a:off x="11089382" y="11186288"/>
            <a:ext cx="2095175" cy="623224"/>
          </a:xfrm>
          <a:prstGeom prst="flowChartAlternateProcess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64538" tIns="32269" rIns="64538" bIns="32269" rtlCol="0" anchor="ctr"/>
          <a:lstStyle/>
          <a:p>
            <a:pPr algn="ctr"/>
            <a:r>
              <a:rPr lang="es-CO" sz="1400" b="1" dirty="0">
                <a:latin typeface="Century Gothic" panose="020B0502020202020204" pitchFamily="34" charset="0"/>
              </a:rPr>
              <a:t>REPRESENTANTE LEGAL FAMOC DEPANEL</a:t>
            </a:r>
          </a:p>
        </p:txBody>
      </p:sp>
      <p:sp>
        <p:nvSpPr>
          <p:cNvPr id="91" name="90 CuadroTexto"/>
          <p:cNvSpPr txBox="1"/>
          <p:nvPr/>
        </p:nvSpPr>
        <p:spPr>
          <a:xfrm>
            <a:off x="9865247" y="11531374"/>
            <a:ext cx="1634875" cy="280612"/>
          </a:xfrm>
          <a:prstGeom prst="rect">
            <a:avLst/>
          </a:prstGeom>
          <a:noFill/>
        </p:spPr>
        <p:txBody>
          <a:bodyPr wrap="square" lIns="64538" tIns="32269" rIns="64538" bIns="32269" rtlCol="0">
            <a:spAutoFit/>
          </a:bodyPr>
          <a:lstStyle/>
          <a:p>
            <a:pPr algn="ctr"/>
            <a:r>
              <a:rPr lang="es-CO" sz="1400" dirty="0">
                <a:latin typeface="Century Gothic" panose="020B0502020202020204" pitchFamily="34" charset="0"/>
              </a:rPr>
              <a:t>Firma</a:t>
            </a:r>
          </a:p>
        </p:txBody>
      </p:sp>
      <p:sp>
        <p:nvSpPr>
          <p:cNvPr id="115" name="114 Proceso alternativo"/>
          <p:cNvSpPr/>
          <p:nvPr/>
        </p:nvSpPr>
        <p:spPr>
          <a:xfrm>
            <a:off x="16633999" y="14287631"/>
            <a:ext cx="2555291" cy="734936"/>
          </a:xfrm>
          <a:prstGeom prst="flowChartAlternateProcess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64538" tIns="32269" rIns="64538" bIns="32269" rtlCol="0" anchor="ctr"/>
          <a:lstStyle/>
          <a:p>
            <a:pPr algn="ctr"/>
            <a:r>
              <a:rPr lang="es-CO" sz="1400" b="1" dirty="0">
                <a:latin typeface="Century Gothic" panose="020B0502020202020204" pitchFamily="34" charset="0"/>
              </a:rPr>
              <a:t>ADMINISTRACIÓN ESPACIOS FUNCIONALES</a:t>
            </a:r>
          </a:p>
        </p:txBody>
      </p:sp>
      <p:sp>
        <p:nvSpPr>
          <p:cNvPr id="164" name="163 Proceso alternativo"/>
          <p:cNvSpPr/>
          <p:nvPr/>
        </p:nvSpPr>
        <p:spPr>
          <a:xfrm>
            <a:off x="1545420" y="12700162"/>
            <a:ext cx="1782756" cy="778497"/>
          </a:xfrm>
          <a:prstGeom prst="flowChartAlternateProcess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lIns="64538" tIns="32269" rIns="64538" bIns="32269" rtlCol="0" anchor="ctr"/>
          <a:lstStyle/>
          <a:p>
            <a:pPr algn="ctr"/>
            <a:r>
              <a:rPr lang="es-CO" sz="1400" b="1" dirty="0">
                <a:latin typeface="Century Gothic" panose="020B0502020202020204" pitchFamily="34" charset="0"/>
              </a:rPr>
              <a:t>APLICATIVO</a:t>
            </a:r>
          </a:p>
        </p:txBody>
      </p:sp>
      <p:sp>
        <p:nvSpPr>
          <p:cNvPr id="247" name="246 Rectángulo"/>
          <p:cNvSpPr/>
          <p:nvPr/>
        </p:nvSpPr>
        <p:spPr>
          <a:xfrm>
            <a:off x="10531668" y="12963590"/>
            <a:ext cx="2264323" cy="280612"/>
          </a:xfrm>
          <a:prstGeom prst="rect">
            <a:avLst/>
          </a:prstGeom>
        </p:spPr>
        <p:txBody>
          <a:bodyPr wrap="square" lIns="64538" tIns="32269" rIns="64538" bIns="32269">
            <a:spAutoFit/>
          </a:bodyPr>
          <a:lstStyle/>
          <a:p>
            <a:pPr algn="ctr"/>
            <a:r>
              <a:rPr lang="es-CO" sz="1400" dirty="0">
                <a:latin typeface="Century Gothic" panose="020B0502020202020204" pitchFamily="34" charset="0"/>
              </a:rPr>
              <a:t>Entrega documentos a</a:t>
            </a:r>
          </a:p>
        </p:txBody>
      </p:sp>
      <p:cxnSp>
        <p:nvCxnSpPr>
          <p:cNvPr id="272" name="271 Conector recto de flecha"/>
          <p:cNvCxnSpPr>
            <a:stCxn id="247" idx="2"/>
            <a:endCxn id="299" idx="0"/>
          </p:cNvCxnSpPr>
          <p:nvPr/>
        </p:nvCxnSpPr>
        <p:spPr>
          <a:xfrm>
            <a:off x="11663830" y="13244202"/>
            <a:ext cx="31871" cy="233853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6" name="255 Conector recto"/>
          <p:cNvCxnSpPr/>
          <p:nvPr/>
        </p:nvCxnSpPr>
        <p:spPr>
          <a:xfrm>
            <a:off x="4122880" y="13633715"/>
            <a:ext cx="13771104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94" name="293 Proceso alternativo"/>
          <p:cNvSpPr/>
          <p:nvPr/>
        </p:nvSpPr>
        <p:spPr>
          <a:xfrm>
            <a:off x="3131067" y="14244070"/>
            <a:ext cx="2073830" cy="715167"/>
          </a:xfrm>
          <a:prstGeom prst="flowChartAlternateProcess">
            <a:avLst/>
          </a:prstGeom>
          <a:solidFill>
            <a:srgbClr val="FFFD73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64538" tIns="32269" rIns="64538" bIns="32269" rtlCol="0" anchor="ctr"/>
          <a:lstStyle/>
          <a:p>
            <a:pPr algn="ctr"/>
            <a:r>
              <a:rPr lang="es-CO" sz="1400" b="1" dirty="0">
                <a:latin typeface="Century Gothic" panose="020B0502020202020204" pitchFamily="34" charset="0"/>
              </a:rPr>
              <a:t>SERVICIO  POSVENTA</a:t>
            </a:r>
          </a:p>
        </p:txBody>
      </p:sp>
      <p:cxnSp>
        <p:nvCxnSpPr>
          <p:cNvPr id="295" name="294 Conector recto de flecha"/>
          <p:cNvCxnSpPr>
            <a:stCxn id="294" idx="2"/>
          </p:cNvCxnSpPr>
          <p:nvPr/>
        </p:nvCxnSpPr>
        <p:spPr>
          <a:xfrm>
            <a:off x="4167982" y="14959238"/>
            <a:ext cx="0" cy="62350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99" name="298 Documento"/>
          <p:cNvSpPr/>
          <p:nvPr/>
        </p:nvSpPr>
        <p:spPr>
          <a:xfrm>
            <a:off x="10940656" y="15582741"/>
            <a:ext cx="1510090" cy="722393"/>
          </a:xfrm>
          <a:prstGeom prst="flowChartDocumen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64538" tIns="32269" rIns="64538" bIns="32269" rtlCol="0" anchor="ctr"/>
          <a:lstStyle/>
          <a:p>
            <a:pPr algn="ctr"/>
            <a:r>
              <a:rPr lang="es-CO" sz="1400" dirty="0">
                <a:latin typeface="Century Gothic" panose="020B0502020202020204" pitchFamily="34" charset="0"/>
              </a:rPr>
              <a:t>Valores Aprobados</a:t>
            </a:r>
          </a:p>
        </p:txBody>
      </p:sp>
      <p:sp>
        <p:nvSpPr>
          <p:cNvPr id="308" name="307 Preparación"/>
          <p:cNvSpPr/>
          <p:nvPr/>
        </p:nvSpPr>
        <p:spPr>
          <a:xfrm>
            <a:off x="2569219" y="15582741"/>
            <a:ext cx="2901013" cy="659041"/>
          </a:xfrm>
          <a:prstGeom prst="flowChartPreparation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64538" tIns="32269" rIns="64538" bIns="32269" rtlCol="0" anchor="ctr"/>
          <a:lstStyle/>
          <a:p>
            <a:pPr algn="ctr"/>
            <a:r>
              <a:rPr lang="es-CO" sz="1400" dirty="0">
                <a:latin typeface="Century Gothic" panose="020B0502020202020204" pitchFamily="34" charset="0"/>
              </a:rPr>
              <a:t>MANTENIMIENTO</a:t>
            </a:r>
          </a:p>
        </p:txBody>
      </p:sp>
      <p:sp>
        <p:nvSpPr>
          <p:cNvPr id="333" name="332 Documento"/>
          <p:cNvSpPr/>
          <p:nvPr/>
        </p:nvSpPr>
        <p:spPr>
          <a:xfrm>
            <a:off x="1499142" y="16739830"/>
            <a:ext cx="2419470" cy="1404141"/>
          </a:xfrm>
          <a:prstGeom prst="flowChartDocumen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64538" tIns="32269" rIns="64538" bIns="32269" rtlCol="0" anchor="ctr"/>
          <a:lstStyle/>
          <a:p>
            <a:pPr algn="ctr"/>
            <a:r>
              <a:rPr lang="pt-BR" sz="1400" b="1" dirty="0">
                <a:latin typeface="Century Gothic" panose="020B0502020202020204" pitchFamily="34" charset="0"/>
              </a:rPr>
              <a:t>Preventivo</a:t>
            </a:r>
          </a:p>
          <a:p>
            <a:pPr algn="ctr"/>
            <a:endParaRPr lang="pt-BR" sz="1400" dirty="0">
              <a:latin typeface="Century Gothic" panose="020B0502020202020204" pitchFamily="34" charset="0"/>
            </a:endParaRPr>
          </a:p>
          <a:p>
            <a:pPr algn="ctr"/>
            <a:r>
              <a:rPr lang="pt-BR" sz="1400" dirty="0">
                <a:latin typeface="Century Gothic" panose="020B0502020202020204" pitchFamily="34" charset="0"/>
                <a:hlinkClick r:id="rId3" action="ppaction://hlinkfile"/>
              </a:rPr>
              <a:t>F-GSP-01 Cronograma de </a:t>
            </a:r>
            <a:r>
              <a:rPr lang="pt-BR" sz="1400" dirty="0" err="1">
                <a:latin typeface="Century Gothic" panose="020B0502020202020204" pitchFamily="34" charset="0"/>
                <a:hlinkClick r:id="rId3" action="ppaction://hlinkfile"/>
              </a:rPr>
              <a:t>mantenimiento</a:t>
            </a:r>
            <a:r>
              <a:rPr lang="pt-BR" sz="1400" dirty="0">
                <a:latin typeface="Century Gothic" panose="020B0502020202020204" pitchFamily="34" charset="0"/>
                <a:hlinkClick r:id="rId3" action="ppaction://hlinkfile"/>
              </a:rPr>
              <a:t> preventivo anual</a:t>
            </a:r>
            <a:endParaRPr lang="es-CO" sz="1400" dirty="0">
              <a:latin typeface="Century Gothic" panose="020B0502020202020204" pitchFamily="34" charset="0"/>
            </a:endParaRPr>
          </a:p>
        </p:txBody>
      </p:sp>
      <p:sp>
        <p:nvSpPr>
          <p:cNvPr id="334" name="333 Documento"/>
          <p:cNvSpPr/>
          <p:nvPr/>
        </p:nvSpPr>
        <p:spPr>
          <a:xfrm>
            <a:off x="4450467" y="16782094"/>
            <a:ext cx="1974025" cy="1361877"/>
          </a:xfrm>
          <a:prstGeom prst="flowChartDocumen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64538" tIns="32269" rIns="64538" bIns="32269" rtlCol="0" anchor="ctr"/>
          <a:lstStyle/>
          <a:p>
            <a:pPr algn="ctr"/>
            <a:r>
              <a:rPr lang="es-CO" sz="1400" b="1" dirty="0">
                <a:latin typeface="Century Gothic" panose="020B0502020202020204" pitchFamily="34" charset="0"/>
              </a:rPr>
              <a:t>Correctivo</a:t>
            </a:r>
            <a:r>
              <a:rPr lang="es-CO" sz="1400" dirty="0">
                <a:latin typeface="Century Gothic" panose="020B0502020202020204" pitchFamily="34" charset="0"/>
              </a:rPr>
              <a:t> </a:t>
            </a:r>
            <a:endParaRPr lang="es-CO" sz="1400" b="1" dirty="0">
              <a:latin typeface="Century Gothic" panose="020B0502020202020204" pitchFamily="34" charset="0"/>
            </a:endParaRPr>
          </a:p>
          <a:p>
            <a:pPr algn="ctr"/>
            <a:endParaRPr lang="es-CO" sz="1400" b="1" dirty="0">
              <a:latin typeface="Century Gothic" panose="020B0502020202020204" pitchFamily="34" charset="0"/>
            </a:endParaRPr>
          </a:p>
          <a:p>
            <a:pPr algn="ctr"/>
            <a:r>
              <a:rPr lang="es-CO" sz="1400" dirty="0">
                <a:latin typeface="Century Gothic" panose="020B0502020202020204" pitchFamily="34" charset="0"/>
              </a:rPr>
              <a:t>Reporte por aplicativo / correo</a:t>
            </a:r>
          </a:p>
        </p:txBody>
      </p:sp>
      <p:cxnSp>
        <p:nvCxnSpPr>
          <p:cNvPr id="336" name="335 Conector recto de flecha"/>
          <p:cNvCxnSpPr/>
          <p:nvPr/>
        </p:nvCxnSpPr>
        <p:spPr>
          <a:xfrm flipH="1">
            <a:off x="3031178" y="16281966"/>
            <a:ext cx="520727" cy="46937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8" name="337 Conector recto de flecha"/>
          <p:cNvCxnSpPr/>
          <p:nvPr/>
        </p:nvCxnSpPr>
        <p:spPr>
          <a:xfrm>
            <a:off x="4572619" y="16241777"/>
            <a:ext cx="396874" cy="4642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9" name="348 Conector recto"/>
          <p:cNvCxnSpPr/>
          <p:nvPr/>
        </p:nvCxnSpPr>
        <p:spPr>
          <a:xfrm>
            <a:off x="2638700" y="18555133"/>
            <a:ext cx="2761154" cy="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3" name="352 Conector recto"/>
          <p:cNvCxnSpPr>
            <a:stCxn id="333" idx="2"/>
          </p:cNvCxnSpPr>
          <p:nvPr/>
        </p:nvCxnSpPr>
        <p:spPr>
          <a:xfrm>
            <a:off x="2708877" y="18051142"/>
            <a:ext cx="0" cy="50399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6" name="355 Conector recto"/>
          <p:cNvCxnSpPr>
            <a:stCxn id="334" idx="2"/>
          </p:cNvCxnSpPr>
          <p:nvPr/>
        </p:nvCxnSpPr>
        <p:spPr>
          <a:xfrm flipH="1">
            <a:off x="5436620" y="18053936"/>
            <a:ext cx="860" cy="49583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8" name="357 Conector recto de flecha"/>
          <p:cNvCxnSpPr/>
          <p:nvPr/>
        </p:nvCxnSpPr>
        <p:spPr>
          <a:xfrm>
            <a:off x="4019277" y="18555134"/>
            <a:ext cx="0" cy="30335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60" name="359 CuadroTexto"/>
          <p:cNvSpPr txBox="1"/>
          <p:nvPr/>
        </p:nvSpPr>
        <p:spPr>
          <a:xfrm>
            <a:off x="2451447" y="18905954"/>
            <a:ext cx="955884" cy="280612"/>
          </a:xfrm>
          <a:prstGeom prst="rect">
            <a:avLst/>
          </a:prstGeom>
          <a:noFill/>
        </p:spPr>
        <p:txBody>
          <a:bodyPr wrap="none" lIns="64538" tIns="32269" rIns="64538" bIns="32269" rtlCol="0">
            <a:spAutoFit/>
          </a:bodyPr>
          <a:lstStyle/>
          <a:p>
            <a:r>
              <a:rPr lang="es-CO" sz="1400" dirty="0">
                <a:latin typeface="Century Gothic" panose="020B0502020202020204" pitchFamily="34" charset="0"/>
              </a:rPr>
              <a:t>Obra civil</a:t>
            </a:r>
          </a:p>
        </p:txBody>
      </p:sp>
      <p:sp>
        <p:nvSpPr>
          <p:cNvPr id="361" name="360 CuadroTexto"/>
          <p:cNvSpPr txBox="1"/>
          <p:nvPr/>
        </p:nvSpPr>
        <p:spPr>
          <a:xfrm>
            <a:off x="4748516" y="18981714"/>
            <a:ext cx="970310" cy="280612"/>
          </a:xfrm>
          <a:prstGeom prst="rect">
            <a:avLst/>
          </a:prstGeom>
          <a:noFill/>
        </p:spPr>
        <p:txBody>
          <a:bodyPr wrap="none" lIns="64538" tIns="32269" rIns="64538" bIns="32269" rtlCol="0">
            <a:spAutoFit/>
          </a:bodyPr>
          <a:lstStyle/>
          <a:p>
            <a:r>
              <a:rPr lang="es-CO" sz="1400" dirty="0">
                <a:latin typeface="Century Gothic" panose="020B0502020202020204" pitchFamily="34" charset="0"/>
              </a:rPr>
              <a:t>Mobiliario</a:t>
            </a:r>
          </a:p>
        </p:txBody>
      </p:sp>
      <p:cxnSp>
        <p:nvCxnSpPr>
          <p:cNvPr id="362" name="361 Conector recto de flecha"/>
          <p:cNvCxnSpPr/>
          <p:nvPr/>
        </p:nvCxnSpPr>
        <p:spPr>
          <a:xfrm>
            <a:off x="2824552" y="19121895"/>
            <a:ext cx="1860" cy="49960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68" name="367 Documento"/>
          <p:cNvSpPr/>
          <p:nvPr/>
        </p:nvSpPr>
        <p:spPr>
          <a:xfrm>
            <a:off x="1744432" y="19621502"/>
            <a:ext cx="2160240" cy="981991"/>
          </a:xfrm>
          <a:prstGeom prst="flowChartDocumen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64538" tIns="32269" rIns="64538" bIns="32269" rtlCol="0" anchor="ctr"/>
          <a:lstStyle/>
          <a:p>
            <a:pPr algn="ctr"/>
            <a:r>
              <a:rPr lang="es-CO" sz="1400" dirty="0">
                <a:latin typeface="Century Gothic" panose="020B0502020202020204" pitchFamily="34" charset="0"/>
                <a:hlinkClick r:id="rId4" action="ppaction://hlinkfile"/>
              </a:rPr>
              <a:t>F-GSP-03 Orden de trabajo posventa</a:t>
            </a:r>
            <a:endParaRPr lang="es-CO" sz="1400" dirty="0">
              <a:latin typeface="Century Gothic" panose="020B0502020202020204" pitchFamily="34" charset="0"/>
            </a:endParaRPr>
          </a:p>
        </p:txBody>
      </p:sp>
      <p:cxnSp>
        <p:nvCxnSpPr>
          <p:cNvPr id="369" name="368 Conector recto"/>
          <p:cNvCxnSpPr/>
          <p:nvPr/>
        </p:nvCxnSpPr>
        <p:spPr>
          <a:xfrm>
            <a:off x="2850492" y="18893221"/>
            <a:ext cx="2437004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3" name="372 Conector recto de flecha"/>
          <p:cNvCxnSpPr/>
          <p:nvPr/>
        </p:nvCxnSpPr>
        <p:spPr>
          <a:xfrm>
            <a:off x="5330062" y="19213451"/>
            <a:ext cx="0" cy="40805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74" name="373 Documento"/>
          <p:cNvSpPr/>
          <p:nvPr/>
        </p:nvSpPr>
        <p:spPr>
          <a:xfrm>
            <a:off x="4486974" y="19621502"/>
            <a:ext cx="2160240" cy="981991"/>
          </a:xfrm>
          <a:prstGeom prst="flowChartDocumen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64538" tIns="32269" rIns="64538" bIns="32269" rtlCol="0" anchor="ctr"/>
          <a:lstStyle/>
          <a:p>
            <a:pPr algn="ctr"/>
            <a:r>
              <a:rPr lang="es-CO" sz="1400" dirty="0">
                <a:latin typeface="Century Gothic" panose="020B0502020202020204" pitchFamily="34" charset="0"/>
              </a:rPr>
              <a:t>Solicitud de mantenimiento</a:t>
            </a:r>
          </a:p>
        </p:txBody>
      </p:sp>
      <p:sp>
        <p:nvSpPr>
          <p:cNvPr id="375" name="374 Proceso alternativo"/>
          <p:cNvSpPr/>
          <p:nvPr/>
        </p:nvSpPr>
        <p:spPr>
          <a:xfrm>
            <a:off x="1624960" y="20933746"/>
            <a:ext cx="2274928" cy="623224"/>
          </a:xfrm>
          <a:prstGeom prst="flowChartAlternateProcess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lIns="64538" tIns="32269" rIns="64538" bIns="32269" rtlCol="0" anchor="ctr"/>
          <a:lstStyle/>
          <a:p>
            <a:pPr algn="ctr"/>
            <a:r>
              <a:rPr lang="es-CO" sz="1400" b="1" dirty="0">
                <a:latin typeface="Century Gothic" panose="020B0502020202020204" pitchFamily="34" charset="0"/>
              </a:rPr>
              <a:t>Contratista </a:t>
            </a:r>
          </a:p>
        </p:txBody>
      </p:sp>
      <p:sp>
        <p:nvSpPr>
          <p:cNvPr id="376" name="375 Proceso alternativo"/>
          <p:cNvSpPr/>
          <p:nvPr/>
        </p:nvSpPr>
        <p:spPr>
          <a:xfrm>
            <a:off x="4342350" y="20954761"/>
            <a:ext cx="2274928" cy="623224"/>
          </a:xfrm>
          <a:prstGeom prst="flowChartAlternate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64538" tIns="32269" rIns="64538" bIns="32269" rtlCol="0" anchor="ctr"/>
          <a:lstStyle/>
          <a:p>
            <a:pPr algn="ctr"/>
            <a:r>
              <a:rPr lang="es-CO" sz="1400" b="1" dirty="0">
                <a:latin typeface="Century Gothic" panose="020B0502020202020204" pitchFamily="34" charset="0"/>
              </a:rPr>
              <a:t>Instalaciones</a:t>
            </a:r>
          </a:p>
        </p:txBody>
      </p:sp>
      <p:cxnSp>
        <p:nvCxnSpPr>
          <p:cNvPr id="377" name="376 Conector recto de flecha"/>
          <p:cNvCxnSpPr/>
          <p:nvPr/>
        </p:nvCxnSpPr>
        <p:spPr>
          <a:xfrm flipH="1">
            <a:off x="2761170" y="20586152"/>
            <a:ext cx="1254" cy="32560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9" name="378 Conector recto de flecha"/>
          <p:cNvCxnSpPr/>
          <p:nvPr/>
        </p:nvCxnSpPr>
        <p:spPr>
          <a:xfrm>
            <a:off x="5390224" y="20586152"/>
            <a:ext cx="0" cy="31843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2" name="381 Conector recto de flecha"/>
          <p:cNvCxnSpPr/>
          <p:nvPr/>
        </p:nvCxnSpPr>
        <p:spPr>
          <a:xfrm flipH="1">
            <a:off x="2758174" y="21560726"/>
            <a:ext cx="1860" cy="44672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99" name="398 Conector recto de flecha"/>
          <p:cNvCxnSpPr/>
          <p:nvPr/>
        </p:nvCxnSpPr>
        <p:spPr>
          <a:xfrm>
            <a:off x="17914400" y="15022568"/>
            <a:ext cx="0" cy="56540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00" name="399 Proceso predefinido"/>
          <p:cNvSpPr/>
          <p:nvPr/>
        </p:nvSpPr>
        <p:spPr>
          <a:xfrm>
            <a:off x="16531915" y="16596083"/>
            <a:ext cx="2618112" cy="1064925"/>
          </a:xfrm>
          <a:prstGeom prst="flowChartPredefinedProcess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64538" tIns="32269" rIns="64538" bIns="32269" rtlCol="0" anchor="ctr"/>
          <a:lstStyle/>
          <a:p>
            <a:pPr algn="ctr"/>
            <a:r>
              <a:rPr lang="es-CO" sz="1400" dirty="0">
                <a:latin typeface="Century Gothic" panose="020B0502020202020204" pitchFamily="34" charset="0"/>
              </a:rPr>
              <a:t>Ordenar  la Facturación </a:t>
            </a:r>
          </a:p>
          <a:p>
            <a:pPr algn="ctr"/>
            <a:r>
              <a:rPr lang="es-CO" sz="1400" dirty="0">
                <a:latin typeface="Century Gothic" panose="020B0502020202020204" pitchFamily="34" charset="0"/>
              </a:rPr>
              <a:t>Y Seguimiento Recaudo</a:t>
            </a:r>
          </a:p>
        </p:txBody>
      </p:sp>
      <p:cxnSp>
        <p:nvCxnSpPr>
          <p:cNvPr id="401" name="400 Conector recto de flecha"/>
          <p:cNvCxnSpPr/>
          <p:nvPr/>
        </p:nvCxnSpPr>
        <p:spPr>
          <a:xfrm>
            <a:off x="17878593" y="17737531"/>
            <a:ext cx="0" cy="48653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02" name="401 Documento"/>
          <p:cNvSpPr/>
          <p:nvPr/>
        </p:nvSpPr>
        <p:spPr>
          <a:xfrm>
            <a:off x="16391001" y="18204085"/>
            <a:ext cx="3005969" cy="1498807"/>
          </a:xfrm>
          <a:prstGeom prst="flowChartDocumen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64538" tIns="32269" rIns="64538" bIns="32269" rtlCol="0" anchor="ctr"/>
          <a:lstStyle/>
          <a:p>
            <a:pPr algn="ctr"/>
            <a:r>
              <a:rPr lang="es-CO" sz="1400" b="1" dirty="0">
                <a:latin typeface="Century Gothic" panose="020B0502020202020204" pitchFamily="34" charset="0"/>
              </a:rPr>
              <a:t>Informes</a:t>
            </a:r>
          </a:p>
          <a:p>
            <a:pPr algn="ctr"/>
            <a:r>
              <a:rPr lang="es-CO" sz="1400" dirty="0">
                <a:latin typeface="Century Gothic" panose="020B0502020202020204" pitchFamily="34" charset="0"/>
              </a:rPr>
              <a:t>Flujos del proyecto</a:t>
            </a:r>
          </a:p>
          <a:p>
            <a:pPr algn="ctr"/>
            <a:r>
              <a:rPr lang="es-CO" sz="1400" dirty="0" smtClean="0">
                <a:latin typeface="Century Gothic" panose="020B0502020202020204" pitchFamily="34" charset="0"/>
              </a:rPr>
              <a:t>P y G proyectados</a:t>
            </a:r>
          </a:p>
          <a:p>
            <a:pPr algn="ctr"/>
            <a:r>
              <a:rPr lang="es-CO" sz="1400" dirty="0" smtClean="0">
                <a:latin typeface="Century Gothic" panose="020B0502020202020204" pitchFamily="34" charset="0"/>
              </a:rPr>
              <a:t>P y G ejecutados</a:t>
            </a:r>
          </a:p>
          <a:p>
            <a:pPr algn="ctr"/>
            <a:r>
              <a:rPr lang="es-CO" sz="1400" dirty="0" smtClean="0">
                <a:latin typeface="Century Gothic" panose="020B0502020202020204" pitchFamily="34" charset="0"/>
              </a:rPr>
              <a:t>Informe de excedentes</a:t>
            </a:r>
            <a:endParaRPr lang="es-CO" sz="1400" dirty="0">
              <a:latin typeface="Century Gothic" panose="020B0502020202020204" pitchFamily="34" charset="0"/>
            </a:endParaRPr>
          </a:p>
        </p:txBody>
      </p:sp>
      <p:sp>
        <p:nvSpPr>
          <p:cNvPr id="406" name="405 Documento"/>
          <p:cNvSpPr/>
          <p:nvPr/>
        </p:nvSpPr>
        <p:spPr>
          <a:xfrm>
            <a:off x="1499142" y="22007455"/>
            <a:ext cx="2339152" cy="938981"/>
          </a:xfrm>
          <a:prstGeom prst="flowChartDocumen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64538" tIns="32269" rIns="64538" bIns="32269" rtlCol="0" anchor="ctr"/>
          <a:lstStyle/>
          <a:p>
            <a:pPr algn="ctr"/>
            <a:r>
              <a:rPr lang="es-CO" sz="1400" dirty="0">
                <a:latin typeface="Century Gothic" panose="020B0502020202020204" pitchFamily="34" charset="0"/>
                <a:hlinkClick r:id="rId5" action="ppaction://hlinkfile"/>
              </a:rPr>
              <a:t>F-GSP-04 Acta de entrega servicio posventa</a:t>
            </a:r>
            <a:endParaRPr lang="es-CO" sz="1400" dirty="0">
              <a:latin typeface="Century Gothic" panose="020B0502020202020204" pitchFamily="34" charset="0"/>
            </a:endParaRPr>
          </a:p>
        </p:txBody>
      </p:sp>
      <p:cxnSp>
        <p:nvCxnSpPr>
          <p:cNvPr id="157" name="156 Conector recto de flecha"/>
          <p:cNvCxnSpPr>
            <a:stCxn id="88" idx="0"/>
            <a:endCxn id="63" idx="3"/>
          </p:cNvCxnSpPr>
          <p:nvPr/>
        </p:nvCxnSpPr>
        <p:spPr>
          <a:xfrm rot="16200000" flipV="1">
            <a:off x="7767287" y="9622000"/>
            <a:ext cx="2051713" cy="1052947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7" name="136 Proceso alternativo"/>
          <p:cNvSpPr/>
          <p:nvPr/>
        </p:nvSpPr>
        <p:spPr>
          <a:xfrm>
            <a:off x="7720745" y="16596083"/>
            <a:ext cx="1425758" cy="717051"/>
          </a:xfrm>
          <a:prstGeom prst="flowChartAlternateProcess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64538" tIns="32269" rIns="64538" bIns="32269" rtlCol="0" anchor="ctr"/>
          <a:lstStyle/>
          <a:p>
            <a:pPr algn="ctr"/>
            <a:r>
              <a:rPr lang="es-CO" sz="1400" b="1" dirty="0">
                <a:latin typeface="Century Gothic" panose="020B0502020202020204" pitchFamily="34" charset="0"/>
              </a:rPr>
              <a:t>COMERCIAL</a:t>
            </a:r>
          </a:p>
        </p:txBody>
      </p:sp>
      <p:cxnSp>
        <p:nvCxnSpPr>
          <p:cNvPr id="138" name="137 Conector recto de flecha"/>
          <p:cNvCxnSpPr>
            <a:endCxn id="1055" idx="1"/>
          </p:cNvCxnSpPr>
          <p:nvPr/>
        </p:nvCxnSpPr>
        <p:spPr>
          <a:xfrm>
            <a:off x="9235932" y="17022604"/>
            <a:ext cx="1450577" cy="1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8" name="147 Conector recto de flecha"/>
          <p:cNvCxnSpPr/>
          <p:nvPr/>
        </p:nvCxnSpPr>
        <p:spPr>
          <a:xfrm>
            <a:off x="17878593" y="13615341"/>
            <a:ext cx="0" cy="62872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3" name="152 Conector recto de flecha"/>
          <p:cNvCxnSpPr>
            <a:endCxn id="164" idx="0"/>
          </p:cNvCxnSpPr>
          <p:nvPr/>
        </p:nvCxnSpPr>
        <p:spPr>
          <a:xfrm rot="10800000" flipV="1">
            <a:off x="2436798" y="12342672"/>
            <a:ext cx="4384006" cy="357489"/>
          </a:xfrm>
          <a:prstGeom prst="bentConnector2">
            <a:avLst/>
          </a:prstGeom>
          <a:ln>
            <a:prstDash val="dash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" name="153 Conector recto de flecha"/>
          <p:cNvCxnSpPr/>
          <p:nvPr/>
        </p:nvCxnSpPr>
        <p:spPr>
          <a:xfrm flipH="1">
            <a:off x="6768902" y="11713501"/>
            <a:ext cx="2" cy="62917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98" name="197 Documento"/>
          <p:cNvSpPr/>
          <p:nvPr/>
        </p:nvSpPr>
        <p:spPr>
          <a:xfrm>
            <a:off x="11864330" y="21185348"/>
            <a:ext cx="2384833" cy="788491"/>
          </a:xfrm>
          <a:prstGeom prst="flowChartDocumen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64538" tIns="32269" rIns="64538" bIns="32269" rtlCol="0" anchor="ctr"/>
          <a:lstStyle/>
          <a:p>
            <a:pPr algn="ctr"/>
            <a:r>
              <a:rPr lang="es-CO" sz="1400" dirty="0">
                <a:latin typeface="Century Gothic" panose="020B0502020202020204" pitchFamily="34" charset="0"/>
              </a:rPr>
              <a:t>Anexo 2. Entrega obra civil y Garantías</a:t>
            </a:r>
          </a:p>
        </p:txBody>
      </p:sp>
      <p:sp>
        <p:nvSpPr>
          <p:cNvPr id="203" name="202 Documento"/>
          <p:cNvSpPr/>
          <p:nvPr/>
        </p:nvSpPr>
        <p:spPr>
          <a:xfrm>
            <a:off x="9235932" y="21185349"/>
            <a:ext cx="2364607" cy="875193"/>
          </a:xfrm>
          <a:prstGeom prst="flowChartDocumen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64538" tIns="32269" rIns="64538" bIns="32269" rtlCol="0" anchor="ctr"/>
          <a:lstStyle/>
          <a:p>
            <a:pPr algn="ctr"/>
            <a:r>
              <a:rPr lang="es-CO" sz="1400" dirty="0">
                <a:latin typeface="Century Gothic" panose="020B0502020202020204" pitchFamily="34" charset="0"/>
                <a:hlinkClick r:id="rId6" action="ppaction://hlinkfile"/>
              </a:rPr>
              <a:t>Anexo 1. F-GC-05 Acta de Entrega Proyecto</a:t>
            </a:r>
            <a:endParaRPr lang="es-CO" sz="1400" dirty="0">
              <a:latin typeface="Century Gothic" panose="020B0502020202020204" pitchFamily="34" charset="0"/>
            </a:endParaRPr>
          </a:p>
        </p:txBody>
      </p:sp>
      <p:cxnSp>
        <p:nvCxnSpPr>
          <p:cNvPr id="205" name="204 Conector recto de flecha"/>
          <p:cNvCxnSpPr/>
          <p:nvPr/>
        </p:nvCxnSpPr>
        <p:spPr>
          <a:xfrm>
            <a:off x="10418235" y="20864841"/>
            <a:ext cx="0" cy="29163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7" name="206 Conector recto de flecha"/>
          <p:cNvCxnSpPr/>
          <p:nvPr/>
        </p:nvCxnSpPr>
        <p:spPr>
          <a:xfrm>
            <a:off x="10455336" y="21983209"/>
            <a:ext cx="442193" cy="47162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8" name="207 Conector recto de flecha"/>
          <p:cNvCxnSpPr/>
          <p:nvPr/>
        </p:nvCxnSpPr>
        <p:spPr>
          <a:xfrm flipH="1">
            <a:off x="12522951" y="21973839"/>
            <a:ext cx="433663" cy="48099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9" name="208 Conector recto de flecha"/>
          <p:cNvCxnSpPr/>
          <p:nvPr/>
        </p:nvCxnSpPr>
        <p:spPr>
          <a:xfrm flipH="1">
            <a:off x="11739960" y="25427552"/>
            <a:ext cx="1" cy="36856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12" name="211 Proceso alternativo"/>
          <p:cNvSpPr/>
          <p:nvPr/>
        </p:nvSpPr>
        <p:spPr>
          <a:xfrm>
            <a:off x="11025050" y="22366637"/>
            <a:ext cx="1429808" cy="579799"/>
          </a:xfrm>
          <a:prstGeom prst="flowChartAlternateProcess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64538" tIns="32269" rIns="64538" bIns="32269" rtlCol="0" anchor="ctr"/>
          <a:lstStyle/>
          <a:p>
            <a:pPr algn="ctr"/>
            <a:r>
              <a:rPr lang="es-CO" sz="1400" b="1" dirty="0">
                <a:latin typeface="Century Gothic" panose="020B0502020202020204" pitchFamily="34" charset="0"/>
              </a:rPr>
              <a:t>COMERCIAL</a:t>
            </a:r>
          </a:p>
        </p:txBody>
      </p:sp>
      <p:sp>
        <p:nvSpPr>
          <p:cNvPr id="213" name="212 Decisión"/>
          <p:cNvSpPr/>
          <p:nvPr/>
        </p:nvSpPr>
        <p:spPr>
          <a:xfrm>
            <a:off x="10357401" y="24437867"/>
            <a:ext cx="2765106" cy="1036915"/>
          </a:xfrm>
          <a:prstGeom prst="flowChartDecision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64538" tIns="32269" rIns="64538" bIns="32269" rtlCol="0" anchor="ctr"/>
          <a:lstStyle/>
          <a:p>
            <a:pPr algn="ctr"/>
            <a:r>
              <a:rPr lang="es-CO" sz="1400" dirty="0">
                <a:latin typeface="Century Gothic" panose="020B0502020202020204" pitchFamily="34" charset="0"/>
              </a:rPr>
              <a:t>Aprobación del cliente?</a:t>
            </a:r>
          </a:p>
        </p:txBody>
      </p:sp>
      <p:cxnSp>
        <p:nvCxnSpPr>
          <p:cNvPr id="214" name="213 Conector recto de flecha"/>
          <p:cNvCxnSpPr>
            <a:stCxn id="212" idx="2"/>
          </p:cNvCxnSpPr>
          <p:nvPr/>
        </p:nvCxnSpPr>
        <p:spPr>
          <a:xfrm>
            <a:off x="11739954" y="22946435"/>
            <a:ext cx="0" cy="51862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0" name="219 Conector recto de flecha"/>
          <p:cNvCxnSpPr/>
          <p:nvPr/>
        </p:nvCxnSpPr>
        <p:spPr>
          <a:xfrm>
            <a:off x="13122508" y="24956329"/>
            <a:ext cx="740143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22" name="221 CuadroTexto"/>
          <p:cNvSpPr txBox="1"/>
          <p:nvPr/>
        </p:nvSpPr>
        <p:spPr>
          <a:xfrm>
            <a:off x="13181131" y="24535850"/>
            <a:ext cx="380405" cy="280612"/>
          </a:xfrm>
          <a:prstGeom prst="rect">
            <a:avLst/>
          </a:prstGeom>
          <a:noFill/>
        </p:spPr>
        <p:txBody>
          <a:bodyPr wrap="none" lIns="64538" tIns="32269" rIns="64538" bIns="32269" rtlCol="0">
            <a:spAutoFit/>
          </a:bodyPr>
          <a:lstStyle/>
          <a:p>
            <a:r>
              <a:rPr lang="es-CO" sz="1400" dirty="0">
                <a:latin typeface="Century Gothic" panose="020B0502020202020204" pitchFamily="34" charset="0"/>
              </a:rPr>
              <a:t>No</a:t>
            </a:r>
          </a:p>
        </p:txBody>
      </p:sp>
      <p:sp>
        <p:nvSpPr>
          <p:cNvPr id="223" name="222 CuadroTexto"/>
          <p:cNvSpPr txBox="1"/>
          <p:nvPr/>
        </p:nvSpPr>
        <p:spPr>
          <a:xfrm>
            <a:off x="13862651" y="24708301"/>
            <a:ext cx="1628789" cy="496055"/>
          </a:xfrm>
          <a:prstGeom prst="rect">
            <a:avLst/>
          </a:prstGeom>
          <a:noFill/>
        </p:spPr>
        <p:txBody>
          <a:bodyPr wrap="square" lIns="64538" tIns="32269" rIns="64538" bIns="32269" rtlCol="0">
            <a:spAutoFit/>
          </a:bodyPr>
          <a:lstStyle/>
          <a:p>
            <a:pPr algn="ctr"/>
            <a:r>
              <a:rPr lang="es-CO" sz="1400" dirty="0">
                <a:latin typeface="Century Gothic" panose="020B0502020202020204" pitchFamily="34" charset="0"/>
              </a:rPr>
              <a:t>Solución de No conformidades</a:t>
            </a:r>
          </a:p>
        </p:txBody>
      </p:sp>
      <p:cxnSp>
        <p:nvCxnSpPr>
          <p:cNvPr id="224" name="107 Conector recto de flecha"/>
          <p:cNvCxnSpPr/>
          <p:nvPr/>
        </p:nvCxnSpPr>
        <p:spPr>
          <a:xfrm rot="5400000" flipH="1" flipV="1">
            <a:off x="12532700" y="22062359"/>
            <a:ext cx="5776131" cy="11801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8" name="227 Conector recto de flecha"/>
          <p:cNvCxnSpPr/>
          <p:nvPr/>
        </p:nvCxnSpPr>
        <p:spPr>
          <a:xfrm flipH="1">
            <a:off x="12541464" y="19194442"/>
            <a:ext cx="2885201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0" name="229 Conector recto de flecha"/>
          <p:cNvCxnSpPr>
            <a:endCxn id="231" idx="0"/>
          </p:cNvCxnSpPr>
          <p:nvPr/>
        </p:nvCxnSpPr>
        <p:spPr>
          <a:xfrm rot="16200000" flipH="1">
            <a:off x="14210944" y="16299832"/>
            <a:ext cx="1048562" cy="6349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31" name="230 Proceso alternativo"/>
          <p:cNvSpPr/>
          <p:nvPr/>
        </p:nvSpPr>
        <p:spPr>
          <a:xfrm>
            <a:off x="14025521" y="16827288"/>
            <a:ext cx="1425758" cy="717051"/>
          </a:xfrm>
          <a:prstGeom prst="flowChartAlternateProcess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64538" tIns="32269" rIns="64538" bIns="32269" rtlCol="0" anchor="ctr"/>
          <a:lstStyle/>
          <a:p>
            <a:pPr algn="ctr"/>
            <a:r>
              <a:rPr lang="es-CO" sz="1400" b="1" dirty="0" smtClean="0">
                <a:latin typeface="Century Gothic" panose="020B0502020202020204" pitchFamily="34" charset="0"/>
              </a:rPr>
              <a:t>TESORERÍA</a:t>
            </a:r>
            <a:endParaRPr lang="es-CO" sz="1400" b="1" dirty="0">
              <a:latin typeface="Century Gothic" panose="020B0502020202020204" pitchFamily="34" charset="0"/>
            </a:endParaRPr>
          </a:p>
        </p:txBody>
      </p:sp>
      <p:cxnSp>
        <p:nvCxnSpPr>
          <p:cNvPr id="235" name="234 Conector recto de flecha"/>
          <p:cNvCxnSpPr/>
          <p:nvPr/>
        </p:nvCxnSpPr>
        <p:spPr>
          <a:xfrm flipH="1">
            <a:off x="11730789" y="17339154"/>
            <a:ext cx="6666" cy="56383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9" name="248 Conector recto de flecha"/>
          <p:cNvCxnSpPr>
            <a:stCxn id="299" idx="1"/>
            <a:endCxn id="251" idx="3"/>
          </p:cNvCxnSpPr>
          <p:nvPr/>
        </p:nvCxnSpPr>
        <p:spPr>
          <a:xfrm flipH="1" flipV="1">
            <a:off x="8433624" y="15943937"/>
            <a:ext cx="2507033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51" name="250 Documento"/>
          <p:cNvSpPr/>
          <p:nvPr/>
        </p:nvSpPr>
        <p:spPr>
          <a:xfrm>
            <a:off x="6923533" y="15582740"/>
            <a:ext cx="1510090" cy="722393"/>
          </a:xfrm>
          <a:prstGeom prst="flowChartDocumen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64538" tIns="32269" rIns="64538" bIns="32269" rtlCol="0" anchor="ctr"/>
          <a:lstStyle/>
          <a:p>
            <a:pPr algn="ctr"/>
            <a:r>
              <a:rPr lang="es-CO" sz="1400" dirty="0">
                <a:latin typeface="Century Gothic" panose="020B0502020202020204" pitchFamily="34" charset="0"/>
              </a:rPr>
              <a:t>Presupuesto</a:t>
            </a:r>
          </a:p>
        </p:txBody>
      </p:sp>
      <p:cxnSp>
        <p:nvCxnSpPr>
          <p:cNvPr id="255" name="254 Conector recto de flecha"/>
          <p:cNvCxnSpPr>
            <a:stCxn id="251" idx="1"/>
          </p:cNvCxnSpPr>
          <p:nvPr/>
        </p:nvCxnSpPr>
        <p:spPr>
          <a:xfrm flipH="1">
            <a:off x="5455705" y="15943936"/>
            <a:ext cx="1467829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63" name="262 Documento"/>
          <p:cNvSpPr/>
          <p:nvPr/>
        </p:nvSpPr>
        <p:spPr>
          <a:xfrm>
            <a:off x="4310104" y="22026381"/>
            <a:ext cx="2160240" cy="920056"/>
          </a:xfrm>
          <a:prstGeom prst="flowChartDocumen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64538" tIns="32269" rIns="64538" bIns="32269" rtlCol="0" anchor="ctr"/>
          <a:lstStyle/>
          <a:p>
            <a:pPr algn="ctr"/>
            <a:r>
              <a:rPr lang="es-CO" sz="1400" dirty="0">
                <a:latin typeface="Century Gothic" panose="020B0502020202020204" pitchFamily="34" charset="0"/>
                <a:hlinkClick r:id="rId6" action="ppaction://hlinkfile"/>
              </a:rPr>
              <a:t>F-GC-05 Acta de Entrega Proyecto</a:t>
            </a:r>
            <a:endParaRPr lang="es-CO" sz="1400" dirty="0">
              <a:latin typeface="Century Gothic" panose="020B0502020202020204" pitchFamily="34" charset="0"/>
            </a:endParaRPr>
          </a:p>
        </p:txBody>
      </p:sp>
      <p:cxnSp>
        <p:nvCxnSpPr>
          <p:cNvPr id="268" name="267 Conector recto de flecha"/>
          <p:cNvCxnSpPr/>
          <p:nvPr/>
        </p:nvCxnSpPr>
        <p:spPr>
          <a:xfrm flipH="1">
            <a:off x="15414865" y="17128545"/>
            <a:ext cx="111705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73" name="272 Proceso alternativo"/>
          <p:cNvSpPr/>
          <p:nvPr/>
        </p:nvSpPr>
        <p:spPr>
          <a:xfrm>
            <a:off x="19658333" y="18303138"/>
            <a:ext cx="1531619" cy="717051"/>
          </a:xfrm>
          <a:prstGeom prst="flowChartAlternateProcess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64538" tIns="32269" rIns="64538" bIns="32269" rtlCol="0" anchor="ctr"/>
          <a:lstStyle/>
          <a:p>
            <a:pPr algn="ctr"/>
            <a:r>
              <a:rPr lang="es-CO" sz="1400" b="1" dirty="0" smtClean="0">
                <a:latin typeface="Century Gothic" panose="020B0502020202020204" pitchFamily="34" charset="0"/>
              </a:rPr>
              <a:t>AUXILIAR CONTABLE</a:t>
            </a:r>
            <a:endParaRPr lang="es-CO" sz="1400" b="1" dirty="0">
              <a:latin typeface="Century Gothic" panose="020B0502020202020204" pitchFamily="34" charset="0"/>
            </a:endParaRPr>
          </a:p>
        </p:txBody>
      </p:sp>
      <p:sp>
        <p:nvSpPr>
          <p:cNvPr id="279" name="278 Proceso alternativo"/>
          <p:cNvSpPr/>
          <p:nvPr/>
        </p:nvSpPr>
        <p:spPr>
          <a:xfrm>
            <a:off x="16705854" y="20103185"/>
            <a:ext cx="2376262" cy="702081"/>
          </a:xfrm>
          <a:prstGeom prst="flowChartAlternateProcess">
            <a:avLst/>
          </a:prstGeom>
          <a:solidFill>
            <a:srgbClr val="FDFDD1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64538" tIns="32269" rIns="64538" bIns="32269" rtlCol="0" anchor="ctr"/>
          <a:lstStyle/>
          <a:p>
            <a:pPr algn="ctr"/>
            <a:r>
              <a:rPr lang="es-CO" sz="1400" b="1" dirty="0">
                <a:latin typeface="Century Gothic" panose="020B0502020202020204" pitchFamily="34" charset="0"/>
              </a:rPr>
              <a:t>DIRECCIÓN GENERAL </a:t>
            </a:r>
          </a:p>
        </p:txBody>
      </p:sp>
      <p:cxnSp>
        <p:nvCxnSpPr>
          <p:cNvPr id="280" name="279 Conector recto de flecha"/>
          <p:cNvCxnSpPr/>
          <p:nvPr/>
        </p:nvCxnSpPr>
        <p:spPr>
          <a:xfrm>
            <a:off x="17914400" y="19616652"/>
            <a:ext cx="0" cy="48653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4" name="133 Proceso alternativo"/>
          <p:cNvSpPr/>
          <p:nvPr/>
        </p:nvSpPr>
        <p:spPr>
          <a:xfrm>
            <a:off x="5682221" y="1414300"/>
            <a:ext cx="2262450" cy="715165"/>
          </a:xfrm>
          <a:prstGeom prst="flowChartAlternateProcess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64538" tIns="32269" rIns="64538" bIns="32269" rtlCol="0" anchor="ctr"/>
          <a:lstStyle/>
          <a:p>
            <a:pPr algn="ctr"/>
            <a:r>
              <a:rPr lang="es-CO" sz="1400" b="1" dirty="0">
                <a:latin typeface="Century Gothic" panose="020B0502020202020204" pitchFamily="34" charset="0"/>
              </a:rPr>
              <a:t>PROYECTO</a:t>
            </a:r>
          </a:p>
        </p:txBody>
      </p:sp>
      <p:cxnSp>
        <p:nvCxnSpPr>
          <p:cNvPr id="135" name="134 Conector recto de flecha"/>
          <p:cNvCxnSpPr>
            <a:stCxn id="134" idx="2"/>
          </p:cNvCxnSpPr>
          <p:nvPr/>
        </p:nvCxnSpPr>
        <p:spPr>
          <a:xfrm>
            <a:off x="6813446" y="2129465"/>
            <a:ext cx="1420" cy="46085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6" name="135 Proceso alternativo"/>
          <p:cNvSpPr/>
          <p:nvPr/>
        </p:nvSpPr>
        <p:spPr>
          <a:xfrm>
            <a:off x="5783117" y="2617320"/>
            <a:ext cx="2073830" cy="457957"/>
          </a:xfrm>
          <a:prstGeom prst="flowChartAlternateProcess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64538" tIns="32269" rIns="64538" bIns="32269" rtlCol="0" anchor="ctr"/>
          <a:lstStyle/>
          <a:p>
            <a:pPr algn="ctr"/>
            <a:r>
              <a:rPr lang="es-CO" sz="1400" b="1" dirty="0">
                <a:latin typeface="Century Gothic" panose="020B0502020202020204" pitchFamily="34" charset="0"/>
              </a:rPr>
              <a:t>COMERCIAL</a:t>
            </a:r>
          </a:p>
        </p:txBody>
      </p:sp>
      <p:cxnSp>
        <p:nvCxnSpPr>
          <p:cNvPr id="139" name="138 Conector recto de flecha"/>
          <p:cNvCxnSpPr/>
          <p:nvPr/>
        </p:nvCxnSpPr>
        <p:spPr>
          <a:xfrm flipH="1">
            <a:off x="6812135" y="3144655"/>
            <a:ext cx="5148" cy="41236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41" name="140 Documento">
            <a:hlinkClick r:id="rId7" action="ppaction://hlinkfile"/>
          </p:cNvPr>
          <p:cNvSpPr/>
          <p:nvPr/>
        </p:nvSpPr>
        <p:spPr>
          <a:xfrm>
            <a:off x="5803343" y="4691147"/>
            <a:ext cx="2160240" cy="788491"/>
          </a:xfrm>
          <a:prstGeom prst="flowChartDocumen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64538" tIns="32269" rIns="64538" bIns="32269" rtlCol="0" anchor="ctr"/>
          <a:lstStyle/>
          <a:p>
            <a:pPr algn="ctr"/>
            <a:r>
              <a:rPr lang="es-CO" sz="1400" dirty="0" smtClean="0">
                <a:latin typeface="Century Gothic" panose="020B0502020202020204" pitchFamily="34" charset="0"/>
              </a:rPr>
              <a:t>Cotización </a:t>
            </a:r>
            <a:r>
              <a:rPr lang="es-CO" sz="1400" dirty="0">
                <a:latin typeface="Century Gothic" panose="020B0502020202020204" pitchFamily="34" charset="0"/>
              </a:rPr>
              <a:t>obra civil  </a:t>
            </a:r>
          </a:p>
        </p:txBody>
      </p:sp>
      <p:sp>
        <p:nvSpPr>
          <p:cNvPr id="144" name="143 Documento"/>
          <p:cNvSpPr/>
          <p:nvPr/>
        </p:nvSpPr>
        <p:spPr>
          <a:xfrm>
            <a:off x="5783117" y="3519037"/>
            <a:ext cx="2160240" cy="788491"/>
          </a:xfrm>
          <a:prstGeom prst="flowChartDocumen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64538" tIns="32269" rIns="64538" bIns="32269" rtlCol="0" anchor="ctr"/>
          <a:lstStyle/>
          <a:p>
            <a:pPr algn="ctr"/>
            <a:r>
              <a:rPr lang="es-CO" sz="1400" dirty="0" smtClean="0">
                <a:latin typeface="Century Gothic" panose="020B0502020202020204" pitchFamily="34" charset="0"/>
              </a:rPr>
              <a:t>Precios mobiliario</a:t>
            </a:r>
            <a:endParaRPr lang="es-CO" sz="1400" dirty="0">
              <a:latin typeface="Century Gothic" panose="020B0502020202020204" pitchFamily="34" charset="0"/>
            </a:endParaRPr>
          </a:p>
        </p:txBody>
      </p:sp>
      <p:cxnSp>
        <p:nvCxnSpPr>
          <p:cNvPr id="145" name="144 Conector recto de flecha"/>
          <p:cNvCxnSpPr/>
          <p:nvPr/>
        </p:nvCxnSpPr>
        <p:spPr>
          <a:xfrm flipH="1">
            <a:off x="7943358" y="3813025"/>
            <a:ext cx="95050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6" name="145 Conector recto de flecha"/>
          <p:cNvCxnSpPr/>
          <p:nvPr/>
        </p:nvCxnSpPr>
        <p:spPr>
          <a:xfrm flipH="1">
            <a:off x="7943358" y="5036785"/>
            <a:ext cx="95050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49" name="148 Proceso alternativo"/>
          <p:cNvSpPr/>
          <p:nvPr/>
        </p:nvSpPr>
        <p:spPr>
          <a:xfrm>
            <a:off x="8792965" y="4713087"/>
            <a:ext cx="2073830" cy="623224"/>
          </a:xfrm>
          <a:prstGeom prst="flowChartAlternateProcess">
            <a:avLst/>
          </a:prstGeom>
          <a:solidFill>
            <a:schemeClr val="accent3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64538" tIns="32269" rIns="64538" bIns="32269" rtlCol="0" anchor="ctr"/>
          <a:lstStyle/>
          <a:p>
            <a:pPr algn="ctr"/>
            <a:r>
              <a:rPr lang="es-CO" sz="1400" b="1" dirty="0">
                <a:latin typeface="Century Gothic" panose="020B0502020202020204" pitchFamily="34" charset="0"/>
              </a:rPr>
              <a:t>DS CONSTRUCCIONES</a:t>
            </a:r>
          </a:p>
        </p:txBody>
      </p:sp>
      <p:sp>
        <p:nvSpPr>
          <p:cNvPr id="151" name="150 Proceso alternativo"/>
          <p:cNvSpPr/>
          <p:nvPr/>
        </p:nvSpPr>
        <p:spPr>
          <a:xfrm>
            <a:off x="8814297" y="3563779"/>
            <a:ext cx="2073830" cy="623224"/>
          </a:xfrm>
          <a:prstGeom prst="flowChartAlternateProcess">
            <a:avLst/>
          </a:prstGeom>
          <a:solidFill>
            <a:schemeClr val="accent3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64538" tIns="32269" rIns="64538" bIns="32269" rtlCol="0" anchor="ctr"/>
          <a:lstStyle/>
          <a:p>
            <a:pPr algn="ctr"/>
            <a:r>
              <a:rPr lang="es-CO" sz="1400" b="1" dirty="0">
                <a:latin typeface="Century Gothic" panose="020B0502020202020204" pitchFamily="34" charset="0"/>
              </a:rPr>
              <a:t>Módulo SISPRO</a:t>
            </a:r>
          </a:p>
          <a:p>
            <a:pPr algn="ctr"/>
            <a:r>
              <a:rPr lang="es-CO" sz="1400" b="1" dirty="0">
                <a:latin typeface="Century Gothic" panose="020B0502020202020204" pitchFamily="34" charset="0"/>
              </a:rPr>
              <a:t>Muebles especiales</a:t>
            </a:r>
          </a:p>
        </p:txBody>
      </p:sp>
      <p:cxnSp>
        <p:nvCxnSpPr>
          <p:cNvPr id="152" name="151 Conector recto de flecha"/>
          <p:cNvCxnSpPr/>
          <p:nvPr/>
        </p:nvCxnSpPr>
        <p:spPr>
          <a:xfrm flipH="1">
            <a:off x="4832611" y="3913281"/>
            <a:ext cx="950506" cy="5474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5" name="154 Conector recto de flecha"/>
          <p:cNvCxnSpPr/>
          <p:nvPr/>
        </p:nvCxnSpPr>
        <p:spPr>
          <a:xfrm flipH="1" flipV="1">
            <a:off x="4832611" y="4460729"/>
            <a:ext cx="950506" cy="53808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6" name="155 Proceso alternativo"/>
          <p:cNvSpPr/>
          <p:nvPr/>
        </p:nvSpPr>
        <p:spPr>
          <a:xfrm>
            <a:off x="3464373" y="4187006"/>
            <a:ext cx="1317014" cy="778497"/>
          </a:xfrm>
          <a:prstGeom prst="flowChartAlternateProcess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64538" tIns="32269" rIns="64538" bIns="32269" rtlCol="0" anchor="ctr"/>
          <a:lstStyle/>
          <a:p>
            <a:pPr algn="ctr"/>
            <a:r>
              <a:rPr lang="es-CO" sz="1400" b="1" dirty="0">
                <a:latin typeface="Century Gothic" panose="020B0502020202020204" pitchFamily="34" charset="0"/>
              </a:rPr>
              <a:t>FINANCIERO</a:t>
            </a:r>
          </a:p>
        </p:txBody>
      </p:sp>
      <p:sp>
        <p:nvSpPr>
          <p:cNvPr id="158" name="157 Documento"/>
          <p:cNvSpPr/>
          <p:nvPr/>
        </p:nvSpPr>
        <p:spPr>
          <a:xfrm>
            <a:off x="1008262" y="4040783"/>
            <a:ext cx="2073676" cy="1070943"/>
          </a:xfrm>
          <a:prstGeom prst="flowChartDocumen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64538" tIns="32269" rIns="64538" bIns="32269" rtlCol="0" anchor="ctr"/>
          <a:lstStyle/>
          <a:p>
            <a:pPr algn="ctr"/>
            <a:r>
              <a:rPr lang="es-CO" sz="1400" dirty="0">
                <a:latin typeface="Century Gothic" panose="020B0502020202020204" pitchFamily="34" charset="0"/>
                <a:hlinkClick r:id="rId8" action="ppaction://hlinkfile"/>
              </a:rPr>
              <a:t>F-GC-04 Análisis financiero espacios funcionales</a:t>
            </a:r>
            <a:endParaRPr lang="es-CO" sz="1400" dirty="0">
              <a:latin typeface="Century Gothic" panose="020B0502020202020204" pitchFamily="34" charset="0"/>
            </a:endParaRPr>
          </a:p>
        </p:txBody>
      </p:sp>
      <p:cxnSp>
        <p:nvCxnSpPr>
          <p:cNvPr id="159" name="158 Conector recto de flecha"/>
          <p:cNvCxnSpPr>
            <a:stCxn id="156" idx="1"/>
            <a:endCxn id="158" idx="3"/>
          </p:cNvCxnSpPr>
          <p:nvPr/>
        </p:nvCxnSpPr>
        <p:spPr>
          <a:xfrm flipH="1">
            <a:off x="3081938" y="4576255"/>
            <a:ext cx="382435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0" name="44 Conector recto de flecha"/>
          <p:cNvCxnSpPr>
            <a:stCxn id="158" idx="2"/>
          </p:cNvCxnSpPr>
          <p:nvPr/>
        </p:nvCxnSpPr>
        <p:spPr>
          <a:xfrm rot="16200000" flipH="1">
            <a:off x="3943116" y="3142908"/>
            <a:ext cx="866480" cy="4662512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1" name="160 Conector recto de flecha"/>
          <p:cNvCxnSpPr/>
          <p:nvPr/>
        </p:nvCxnSpPr>
        <p:spPr>
          <a:xfrm>
            <a:off x="6787618" y="5499538"/>
            <a:ext cx="0" cy="57416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2" name="161 Documento"/>
          <p:cNvSpPr/>
          <p:nvPr/>
        </p:nvSpPr>
        <p:spPr>
          <a:xfrm>
            <a:off x="5523888" y="6073709"/>
            <a:ext cx="2678698" cy="576063"/>
          </a:xfrm>
          <a:prstGeom prst="flowChartDocumen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64538" tIns="32269" rIns="64538" bIns="32269" rtlCol="0" anchor="ctr"/>
          <a:lstStyle/>
          <a:p>
            <a:pPr algn="ctr"/>
            <a:r>
              <a:rPr lang="es-CO" sz="1400" dirty="0" smtClean="0">
                <a:latin typeface="Century Gothic" panose="020B0502020202020204" pitchFamily="34" charset="0"/>
              </a:rPr>
              <a:t>Oferta comercial final /Orden de magnitud</a:t>
            </a:r>
            <a:endParaRPr lang="es-CO" sz="1400" dirty="0">
              <a:latin typeface="Century Gothic" panose="020B0502020202020204" pitchFamily="34" charset="0"/>
            </a:endParaRPr>
          </a:p>
        </p:txBody>
      </p:sp>
      <p:cxnSp>
        <p:nvCxnSpPr>
          <p:cNvPr id="166" name="165 Conector recto de flecha"/>
          <p:cNvCxnSpPr/>
          <p:nvPr/>
        </p:nvCxnSpPr>
        <p:spPr>
          <a:xfrm>
            <a:off x="6801843" y="6649769"/>
            <a:ext cx="0" cy="57416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8" name="167 Proceso alternativo"/>
          <p:cNvSpPr/>
          <p:nvPr/>
        </p:nvSpPr>
        <p:spPr>
          <a:xfrm>
            <a:off x="3168503" y="5664830"/>
            <a:ext cx="1476757" cy="702081"/>
          </a:xfrm>
          <a:prstGeom prst="flowChartAlternateProcess">
            <a:avLst/>
          </a:prstGeom>
          <a:solidFill>
            <a:srgbClr val="FDFDD1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64538" tIns="32269" rIns="64538" bIns="32269" rtlCol="0" anchor="ctr"/>
          <a:lstStyle/>
          <a:p>
            <a:pPr algn="ctr"/>
            <a:r>
              <a:rPr lang="es-CO" sz="1400" b="1" dirty="0">
                <a:latin typeface="Century Gothic" panose="020B0502020202020204" pitchFamily="34" charset="0"/>
              </a:rPr>
              <a:t>DIRECCIÓN GENERAL </a:t>
            </a:r>
          </a:p>
        </p:txBody>
      </p:sp>
      <p:sp>
        <p:nvSpPr>
          <p:cNvPr id="169" name="168 CuadroTexto"/>
          <p:cNvSpPr txBox="1"/>
          <p:nvPr/>
        </p:nvSpPr>
        <p:spPr>
          <a:xfrm>
            <a:off x="4696583" y="5507306"/>
            <a:ext cx="1842344" cy="280612"/>
          </a:xfrm>
          <a:prstGeom prst="rect">
            <a:avLst/>
          </a:prstGeom>
          <a:noFill/>
        </p:spPr>
        <p:txBody>
          <a:bodyPr wrap="none" lIns="64538" tIns="32269" rIns="64538" bIns="32269" rtlCol="0">
            <a:spAutoFit/>
          </a:bodyPr>
          <a:lstStyle/>
          <a:p>
            <a:r>
              <a:rPr lang="es-CO" sz="1400" dirty="0">
                <a:latin typeface="Century Gothic" panose="020B0502020202020204" pitchFamily="34" charset="0"/>
              </a:rPr>
              <a:t>Aprobación y Firma</a:t>
            </a:r>
          </a:p>
        </p:txBody>
      </p:sp>
      <p:sp>
        <p:nvSpPr>
          <p:cNvPr id="170" name="169 Documento"/>
          <p:cNvSpPr/>
          <p:nvPr/>
        </p:nvSpPr>
        <p:spPr>
          <a:xfrm>
            <a:off x="3328177" y="3475929"/>
            <a:ext cx="1761801" cy="584865"/>
          </a:xfrm>
          <a:prstGeom prst="flowChartDocumen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64538" tIns="32269" rIns="64538" bIns="32269" rtlCol="0" anchor="ctr"/>
          <a:lstStyle/>
          <a:p>
            <a:pPr algn="ctr"/>
            <a:r>
              <a:rPr lang="es-CO" sz="1400" dirty="0">
                <a:latin typeface="Century Gothic" panose="020B0502020202020204" pitchFamily="34" charset="0"/>
              </a:rPr>
              <a:t>Proyección Mantenimiento</a:t>
            </a:r>
          </a:p>
        </p:txBody>
      </p:sp>
      <p:cxnSp>
        <p:nvCxnSpPr>
          <p:cNvPr id="171" name="170 Conector recto de flecha"/>
          <p:cNvCxnSpPr/>
          <p:nvPr/>
        </p:nvCxnSpPr>
        <p:spPr>
          <a:xfrm>
            <a:off x="4122880" y="3958025"/>
            <a:ext cx="0" cy="19712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2" name="171 Proceso alternativo"/>
          <p:cNvSpPr/>
          <p:nvPr/>
        </p:nvSpPr>
        <p:spPr>
          <a:xfrm>
            <a:off x="957348" y="2607725"/>
            <a:ext cx="2073830" cy="477147"/>
          </a:xfrm>
          <a:prstGeom prst="flowChartAlternateProcess">
            <a:avLst/>
          </a:prstGeom>
          <a:solidFill>
            <a:srgbClr val="FFFD73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64538" tIns="32269" rIns="64538" bIns="32269" rtlCol="0" anchor="ctr"/>
          <a:lstStyle/>
          <a:p>
            <a:pPr algn="ctr"/>
            <a:r>
              <a:rPr lang="es-CO" sz="1400" b="1" dirty="0">
                <a:latin typeface="Century Gothic" panose="020B0502020202020204" pitchFamily="34" charset="0"/>
              </a:rPr>
              <a:t>SERVICIO POSVENTA</a:t>
            </a:r>
          </a:p>
        </p:txBody>
      </p:sp>
      <p:cxnSp>
        <p:nvCxnSpPr>
          <p:cNvPr id="173" name="172 Conector recto de flecha"/>
          <p:cNvCxnSpPr>
            <a:cxnSpLocks/>
          </p:cNvCxnSpPr>
          <p:nvPr/>
        </p:nvCxnSpPr>
        <p:spPr>
          <a:xfrm rot="16200000" flipH="1">
            <a:off x="2988863" y="2184454"/>
            <a:ext cx="327288" cy="2214814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4" name="173 Cerrar llave"/>
          <p:cNvSpPr/>
          <p:nvPr/>
        </p:nvSpPr>
        <p:spPr>
          <a:xfrm>
            <a:off x="10970613" y="3813029"/>
            <a:ext cx="400238" cy="1272363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64538" tIns="32269" rIns="64538" bIns="32269" rtlCol="0" anchor="ctr"/>
          <a:lstStyle/>
          <a:p>
            <a:pPr algn="ctr"/>
            <a:endParaRPr lang="es-CO" sz="1400">
              <a:latin typeface="Century Gothic" panose="020B0502020202020204" pitchFamily="34" charset="0"/>
            </a:endParaRPr>
          </a:p>
        </p:txBody>
      </p:sp>
      <p:sp>
        <p:nvSpPr>
          <p:cNvPr id="175" name="174 Proceso alternativo"/>
          <p:cNvSpPr/>
          <p:nvPr/>
        </p:nvSpPr>
        <p:spPr>
          <a:xfrm>
            <a:off x="11390700" y="4106539"/>
            <a:ext cx="1625422" cy="623224"/>
          </a:xfrm>
          <a:prstGeom prst="flowChartAlternateProcess">
            <a:avLst/>
          </a:prstGeom>
          <a:solidFill>
            <a:schemeClr val="accent3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64538" tIns="32269" rIns="64538" bIns="32269" rtlCol="0" anchor="ctr"/>
          <a:lstStyle/>
          <a:p>
            <a:pPr algn="ctr"/>
            <a:r>
              <a:rPr lang="es-CO" sz="1400" b="1" dirty="0">
                <a:latin typeface="Century Gothic" panose="020B0502020202020204" pitchFamily="34" charset="0"/>
              </a:rPr>
              <a:t>TECNICO</a:t>
            </a:r>
          </a:p>
        </p:txBody>
      </p:sp>
      <p:sp>
        <p:nvSpPr>
          <p:cNvPr id="143" name="142 Documento"/>
          <p:cNvSpPr/>
          <p:nvPr/>
        </p:nvSpPr>
        <p:spPr>
          <a:xfrm>
            <a:off x="2436799" y="9986086"/>
            <a:ext cx="2768099" cy="1038813"/>
          </a:xfrm>
          <a:prstGeom prst="flowChartDocumen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64538" tIns="32269" rIns="64538" bIns="32269" rtlCol="0" anchor="ctr"/>
          <a:lstStyle/>
          <a:p>
            <a:pPr algn="ctr"/>
            <a:r>
              <a:rPr lang="es-CO" sz="1400" dirty="0">
                <a:latin typeface="Century Gothic" panose="020B0502020202020204" pitchFamily="34" charset="0"/>
              </a:rPr>
              <a:t>Contrato y pólizas firmadas por ambas partes</a:t>
            </a:r>
          </a:p>
        </p:txBody>
      </p:sp>
      <p:cxnSp>
        <p:nvCxnSpPr>
          <p:cNvPr id="177" name="176 Conector recto de flecha"/>
          <p:cNvCxnSpPr>
            <a:endCxn id="294" idx="0"/>
          </p:cNvCxnSpPr>
          <p:nvPr/>
        </p:nvCxnSpPr>
        <p:spPr>
          <a:xfrm>
            <a:off x="4167982" y="13615341"/>
            <a:ext cx="0" cy="62872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8" name="177 Conector recto"/>
          <p:cNvCxnSpPr/>
          <p:nvPr/>
        </p:nvCxnSpPr>
        <p:spPr>
          <a:xfrm>
            <a:off x="6687610" y="12385576"/>
            <a:ext cx="4996823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3" name="162 Proceso alternativo"/>
          <p:cNvSpPr/>
          <p:nvPr/>
        </p:nvSpPr>
        <p:spPr>
          <a:xfrm>
            <a:off x="10594474" y="14244070"/>
            <a:ext cx="2073830" cy="778497"/>
          </a:xfrm>
          <a:prstGeom prst="flowChartAlternateProcess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64538" tIns="32269" rIns="64538" bIns="32269" rtlCol="0" anchor="ctr"/>
          <a:lstStyle/>
          <a:p>
            <a:pPr algn="ctr"/>
            <a:r>
              <a:rPr lang="es-CO" sz="1400" b="1" dirty="0">
                <a:latin typeface="Century Gothic" panose="020B0502020202020204" pitchFamily="34" charset="0"/>
              </a:rPr>
              <a:t>FINANCIERO</a:t>
            </a:r>
          </a:p>
        </p:txBody>
      </p:sp>
      <p:cxnSp>
        <p:nvCxnSpPr>
          <p:cNvPr id="183" name="182 Conector recto de flecha"/>
          <p:cNvCxnSpPr/>
          <p:nvPr/>
        </p:nvCxnSpPr>
        <p:spPr>
          <a:xfrm>
            <a:off x="17914400" y="16030682"/>
            <a:ext cx="0" cy="56540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64" name="263 Documento"/>
          <p:cNvSpPr/>
          <p:nvPr/>
        </p:nvSpPr>
        <p:spPr>
          <a:xfrm>
            <a:off x="16819737" y="15564827"/>
            <a:ext cx="2369321" cy="676951"/>
          </a:xfrm>
          <a:prstGeom prst="flowChartDocumen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64538" tIns="32269" rIns="64538" bIns="32269" rtlCol="0" anchor="ctr"/>
          <a:lstStyle/>
          <a:p>
            <a:pPr algn="ctr"/>
            <a:r>
              <a:rPr lang="es-CO" sz="1400" dirty="0">
                <a:latin typeface="Century Gothic" panose="020B0502020202020204" pitchFamily="34" charset="0"/>
                <a:hlinkClick r:id="rId9" action="ppaction://hlinkfile"/>
              </a:rPr>
              <a:t>F-GA-03 Hoja de vida espacios funcionales</a:t>
            </a:r>
            <a:endParaRPr lang="es-CO" sz="1400" dirty="0">
              <a:latin typeface="Century Gothic" panose="020B0502020202020204" pitchFamily="34" charset="0"/>
            </a:endParaRPr>
          </a:p>
        </p:txBody>
      </p:sp>
      <p:cxnSp>
        <p:nvCxnSpPr>
          <p:cNvPr id="199" name="198 Conector recto de flecha"/>
          <p:cNvCxnSpPr/>
          <p:nvPr/>
        </p:nvCxnSpPr>
        <p:spPr>
          <a:xfrm>
            <a:off x="5400750" y="21674608"/>
            <a:ext cx="0" cy="35737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00" name="199 Proceso alternativo"/>
          <p:cNvSpPr/>
          <p:nvPr/>
        </p:nvSpPr>
        <p:spPr>
          <a:xfrm>
            <a:off x="10731326" y="25835354"/>
            <a:ext cx="2073830" cy="715167"/>
          </a:xfrm>
          <a:prstGeom prst="flowChartAlternateProcess">
            <a:avLst/>
          </a:prstGeom>
          <a:solidFill>
            <a:srgbClr val="FFFD73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64538" tIns="32269" rIns="64538" bIns="32269" rtlCol="0" anchor="ctr"/>
          <a:lstStyle/>
          <a:p>
            <a:pPr algn="ctr"/>
            <a:r>
              <a:rPr lang="es-CO" sz="1400" b="1" dirty="0">
                <a:latin typeface="Century Gothic" panose="020B0502020202020204" pitchFamily="34" charset="0"/>
              </a:rPr>
              <a:t> POSVENTA</a:t>
            </a:r>
          </a:p>
        </p:txBody>
      </p:sp>
      <p:sp>
        <p:nvSpPr>
          <p:cNvPr id="204" name="203 CuadroTexto"/>
          <p:cNvSpPr txBox="1"/>
          <p:nvPr/>
        </p:nvSpPr>
        <p:spPr>
          <a:xfrm>
            <a:off x="11286142" y="25584270"/>
            <a:ext cx="255371" cy="280612"/>
          </a:xfrm>
          <a:prstGeom prst="rect">
            <a:avLst/>
          </a:prstGeom>
          <a:noFill/>
        </p:spPr>
        <p:txBody>
          <a:bodyPr wrap="none" lIns="64538" tIns="32269" rIns="64538" bIns="32269" rtlCol="0">
            <a:spAutoFit/>
          </a:bodyPr>
          <a:lstStyle/>
          <a:p>
            <a:r>
              <a:rPr lang="es-CO" sz="1400" dirty="0">
                <a:latin typeface="Century Gothic" panose="020B0502020202020204" pitchFamily="34" charset="0"/>
              </a:rPr>
              <a:t>Si</a:t>
            </a:r>
          </a:p>
        </p:txBody>
      </p:sp>
      <p:sp>
        <p:nvSpPr>
          <p:cNvPr id="210" name="209 Proceso alternativo"/>
          <p:cNvSpPr/>
          <p:nvPr/>
        </p:nvSpPr>
        <p:spPr>
          <a:xfrm>
            <a:off x="11938210" y="20246473"/>
            <a:ext cx="2073830" cy="623224"/>
          </a:xfrm>
          <a:prstGeom prst="flowChartAlternateProcess">
            <a:avLst/>
          </a:prstGeom>
          <a:solidFill>
            <a:schemeClr val="accent3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64538" tIns="32269" rIns="64538" bIns="32269" rtlCol="0" anchor="ctr"/>
          <a:lstStyle/>
          <a:p>
            <a:pPr algn="ctr"/>
            <a:r>
              <a:rPr lang="es-CO" sz="1400" b="1" dirty="0">
                <a:latin typeface="Century Gothic" panose="020B0502020202020204" pitchFamily="34" charset="0"/>
              </a:rPr>
              <a:t>DS CONSTRUCCIONES</a:t>
            </a:r>
          </a:p>
        </p:txBody>
      </p:sp>
      <p:sp>
        <p:nvSpPr>
          <p:cNvPr id="211" name="210 Proceso alternativo"/>
          <p:cNvSpPr/>
          <p:nvPr/>
        </p:nvSpPr>
        <p:spPr>
          <a:xfrm>
            <a:off x="9399834" y="20250867"/>
            <a:ext cx="2073830" cy="623224"/>
          </a:xfrm>
          <a:prstGeom prst="flowChartAlternateProcess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64538" tIns="32269" rIns="64538" bIns="32269" rtlCol="0" anchor="ctr"/>
          <a:lstStyle/>
          <a:p>
            <a:pPr algn="ctr"/>
            <a:r>
              <a:rPr lang="es-CO" sz="1400" b="1" dirty="0">
                <a:latin typeface="Century Gothic" panose="020B0502020202020204" pitchFamily="34" charset="0"/>
              </a:rPr>
              <a:t>EJECUTOR DE OBRA</a:t>
            </a:r>
          </a:p>
        </p:txBody>
      </p:sp>
      <p:sp>
        <p:nvSpPr>
          <p:cNvPr id="215" name="214 Cerrar llave"/>
          <p:cNvSpPr/>
          <p:nvPr/>
        </p:nvSpPr>
        <p:spPr>
          <a:xfrm rot="16200000">
            <a:off x="11491642" y="18771072"/>
            <a:ext cx="533651" cy="2345434"/>
          </a:xfrm>
          <a:prstGeom prst="rightBrac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lIns="64538" tIns="32269" rIns="64538" bIns="32269" rtlCol="0" anchor="ctr"/>
          <a:lstStyle/>
          <a:p>
            <a:pPr algn="ctr"/>
            <a:endParaRPr lang="es-CO" sz="1400">
              <a:latin typeface="Century Gothic" panose="020B0502020202020204" pitchFamily="34" charset="0"/>
            </a:endParaRPr>
          </a:p>
        </p:txBody>
      </p:sp>
      <p:sp>
        <p:nvSpPr>
          <p:cNvPr id="216" name="215 Proceso alternativo"/>
          <p:cNvSpPr/>
          <p:nvPr/>
        </p:nvSpPr>
        <p:spPr>
          <a:xfrm>
            <a:off x="10916042" y="18981714"/>
            <a:ext cx="1625422" cy="623224"/>
          </a:xfrm>
          <a:prstGeom prst="flowChartAlternateProcess">
            <a:avLst/>
          </a:prstGeom>
          <a:solidFill>
            <a:schemeClr val="accent3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64538" tIns="32269" rIns="64538" bIns="32269" rtlCol="0" anchor="ctr"/>
          <a:lstStyle/>
          <a:p>
            <a:pPr algn="ctr"/>
            <a:r>
              <a:rPr lang="es-CO" sz="1400" b="1" dirty="0">
                <a:latin typeface="Century Gothic" panose="020B0502020202020204" pitchFamily="34" charset="0"/>
              </a:rPr>
              <a:t>TECNICO</a:t>
            </a:r>
          </a:p>
        </p:txBody>
      </p:sp>
      <p:cxnSp>
        <p:nvCxnSpPr>
          <p:cNvPr id="217" name="216 Conector recto de flecha"/>
          <p:cNvCxnSpPr/>
          <p:nvPr/>
        </p:nvCxnSpPr>
        <p:spPr>
          <a:xfrm>
            <a:off x="12943622" y="20850635"/>
            <a:ext cx="12989" cy="30144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2" name="231 Conector recto de flecha"/>
          <p:cNvCxnSpPr/>
          <p:nvPr/>
        </p:nvCxnSpPr>
        <p:spPr>
          <a:xfrm>
            <a:off x="11739959" y="23932143"/>
            <a:ext cx="0" cy="51862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96" name="195 Documento"/>
          <p:cNvSpPr/>
          <p:nvPr/>
        </p:nvSpPr>
        <p:spPr>
          <a:xfrm>
            <a:off x="10470191" y="23456697"/>
            <a:ext cx="2473431" cy="622215"/>
          </a:xfrm>
          <a:prstGeom prst="flowChartDocumen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64538" tIns="32269" rIns="64538" bIns="32269" rtlCol="0" anchor="ctr"/>
          <a:lstStyle/>
          <a:p>
            <a:pPr algn="ctr"/>
            <a:r>
              <a:rPr lang="es-CO" sz="1400" dirty="0">
                <a:latin typeface="Century Gothic" panose="020B0502020202020204" pitchFamily="34" charset="0"/>
                <a:hlinkClick r:id="rId10" action="ppaction://hlinkfile"/>
              </a:rPr>
              <a:t>F-GA-06 Acta de entrega</a:t>
            </a:r>
            <a:endParaRPr lang="es-CO" sz="1400" dirty="0">
              <a:latin typeface="Century Gothic" panose="020B0502020202020204" pitchFamily="34" charset="0"/>
            </a:endParaRPr>
          </a:p>
        </p:txBody>
      </p:sp>
      <p:pic>
        <p:nvPicPr>
          <p:cNvPr id="233" name="232 Imagen" descr="Y:\3.DOCUMENTOS SGCA\Sistema Integrado de Gestión Famoc Depanel\LETRAS-03.png"/>
          <p:cNvPicPr/>
          <p:nvPr/>
        </p:nvPicPr>
        <p:blipFill rotWithShape="1"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42" t="10591" r="7258" b="7328"/>
          <a:stretch/>
        </p:blipFill>
        <p:spPr bwMode="auto">
          <a:xfrm>
            <a:off x="16391001" y="741199"/>
            <a:ext cx="4285823" cy="1388267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101" name="100 CuadroTexto"/>
          <p:cNvSpPr txBox="1"/>
          <p:nvPr/>
        </p:nvSpPr>
        <p:spPr>
          <a:xfrm>
            <a:off x="487243" y="338762"/>
            <a:ext cx="354129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1800" dirty="0"/>
              <a:t>Procedimiento espacios funcionales</a:t>
            </a:r>
          </a:p>
          <a:p>
            <a:r>
              <a:rPr lang="es-CO" sz="1800" dirty="0"/>
              <a:t>P-GA-03 Rev. 1/ Marzo 2019</a:t>
            </a:r>
          </a:p>
        </p:txBody>
      </p:sp>
      <p:sp>
        <p:nvSpPr>
          <p:cNvPr id="234" name="233 Proceso predefinido"/>
          <p:cNvSpPr/>
          <p:nvPr/>
        </p:nvSpPr>
        <p:spPr>
          <a:xfrm>
            <a:off x="10715447" y="17942162"/>
            <a:ext cx="2026612" cy="605529"/>
          </a:xfrm>
          <a:prstGeom prst="flowChartPredefinedProcess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64538" tIns="32269" rIns="64538" bIns="32269" rtlCol="0" anchor="ctr"/>
          <a:lstStyle/>
          <a:p>
            <a:pPr algn="ctr"/>
            <a:r>
              <a:rPr lang="es-CO" sz="1400" b="1" dirty="0">
                <a:latin typeface="Century Gothic" panose="020B0502020202020204" pitchFamily="34" charset="0"/>
              </a:rPr>
              <a:t>EJECUCIÓN</a:t>
            </a:r>
          </a:p>
        </p:txBody>
      </p:sp>
      <p:sp>
        <p:nvSpPr>
          <p:cNvPr id="1055" name="1054 Proceso predefinido"/>
          <p:cNvSpPr/>
          <p:nvPr/>
        </p:nvSpPr>
        <p:spPr>
          <a:xfrm>
            <a:off x="10686509" y="16706056"/>
            <a:ext cx="2026612" cy="633097"/>
          </a:xfrm>
          <a:prstGeom prst="flowChartPredefinedProcess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64538" tIns="32269" rIns="64538" bIns="32269" rtlCol="0" anchor="ctr"/>
          <a:lstStyle/>
          <a:p>
            <a:pPr algn="ctr"/>
            <a:r>
              <a:rPr lang="es-CO" sz="1400" dirty="0">
                <a:latin typeface="Century Gothic" panose="020B0502020202020204" pitchFamily="34" charset="0"/>
              </a:rPr>
              <a:t>Radicación</a:t>
            </a:r>
          </a:p>
        </p:txBody>
      </p:sp>
      <p:cxnSp>
        <p:nvCxnSpPr>
          <p:cNvPr id="242" name="241 Conector recto de flecha"/>
          <p:cNvCxnSpPr/>
          <p:nvPr/>
        </p:nvCxnSpPr>
        <p:spPr>
          <a:xfrm flipH="1">
            <a:off x="11665446" y="12385576"/>
            <a:ext cx="2" cy="62917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6" name="265 Conector recto de flecha"/>
          <p:cNvCxnSpPr>
            <a:endCxn id="143" idx="0"/>
          </p:cNvCxnSpPr>
          <p:nvPr/>
        </p:nvCxnSpPr>
        <p:spPr>
          <a:xfrm rot="10800000" flipV="1">
            <a:off x="3820848" y="9348432"/>
            <a:ext cx="1507894" cy="637653"/>
          </a:xfrm>
          <a:prstGeom prst="bentConnector2">
            <a:avLst/>
          </a:prstGeom>
          <a:ln>
            <a:prstDash val="dashDot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67" name="266 CuadroTexto"/>
          <p:cNvSpPr txBox="1"/>
          <p:nvPr/>
        </p:nvSpPr>
        <p:spPr>
          <a:xfrm>
            <a:off x="3570023" y="8817907"/>
            <a:ext cx="1634875" cy="280612"/>
          </a:xfrm>
          <a:prstGeom prst="rect">
            <a:avLst/>
          </a:prstGeom>
          <a:noFill/>
        </p:spPr>
        <p:txBody>
          <a:bodyPr wrap="square" lIns="64538" tIns="32269" rIns="64538" bIns="32269" rtlCol="0">
            <a:spAutoFit/>
          </a:bodyPr>
          <a:lstStyle/>
          <a:p>
            <a:pPr algn="ctr"/>
            <a:r>
              <a:rPr lang="es-CO" sz="1400" dirty="0">
                <a:latin typeface="Century Gothic" panose="020B0502020202020204" pitchFamily="34" charset="0"/>
              </a:rPr>
              <a:t>Firma</a:t>
            </a:r>
          </a:p>
        </p:txBody>
      </p:sp>
      <p:cxnSp>
        <p:nvCxnSpPr>
          <p:cNvPr id="281" name="141 Conector recto de flecha"/>
          <p:cNvCxnSpPr/>
          <p:nvPr/>
        </p:nvCxnSpPr>
        <p:spPr>
          <a:xfrm>
            <a:off x="3551906" y="10945417"/>
            <a:ext cx="2188779" cy="572113"/>
          </a:xfrm>
          <a:prstGeom prst="bentConnector3">
            <a:avLst>
              <a:gd name="adj1" fmla="val 1077"/>
            </a:avLst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65" name="264 Proceso alternativo"/>
          <p:cNvSpPr/>
          <p:nvPr/>
        </p:nvSpPr>
        <p:spPr>
          <a:xfrm>
            <a:off x="1229986" y="8847164"/>
            <a:ext cx="2095175" cy="623224"/>
          </a:xfrm>
          <a:prstGeom prst="flowChartAlternateProcess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64538" tIns="32269" rIns="64538" bIns="32269" rtlCol="0" anchor="ctr"/>
          <a:lstStyle/>
          <a:p>
            <a:pPr algn="ctr"/>
            <a:r>
              <a:rPr lang="es-CO" sz="1400" b="1" dirty="0">
                <a:latin typeface="Century Gothic" panose="020B0502020202020204" pitchFamily="34" charset="0"/>
              </a:rPr>
              <a:t>REPRESENTANTE LEGAL CLIENTE</a:t>
            </a:r>
          </a:p>
        </p:txBody>
      </p:sp>
      <p:sp>
        <p:nvSpPr>
          <p:cNvPr id="147" name="146 Documento"/>
          <p:cNvSpPr/>
          <p:nvPr/>
        </p:nvSpPr>
        <p:spPr>
          <a:xfrm>
            <a:off x="2427067" y="11375152"/>
            <a:ext cx="2777830" cy="722393"/>
          </a:xfrm>
          <a:prstGeom prst="flowChartDocumen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64538" tIns="32269" rIns="64538" bIns="32269" rtlCol="0" anchor="ctr"/>
          <a:lstStyle/>
          <a:p>
            <a:pPr algn="ctr"/>
            <a:r>
              <a:rPr lang="es-CO" sz="1400" dirty="0">
                <a:latin typeface="Century Gothic" panose="020B0502020202020204" pitchFamily="34" charset="0"/>
                <a:hlinkClick r:id="rId12" action="ppaction://hlinkfile"/>
              </a:rPr>
              <a:t>F-GA-04 Acta de inicio de obra</a:t>
            </a:r>
            <a:endParaRPr lang="es-CO" sz="1400" dirty="0">
              <a:latin typeface="Century Gothic" panose="020B0502020202020204" pitchFamily="34" charset="0"/>
            </a:endParaRPr>
          </a:p>
        </p:txBody>
      </p:sp>
      <p:cxnSp>
        <p:nvCxnSpPr>
          <p:cNvPr id="29" name="Conector recto de flecha 28"/>
          <p:cNvCxnSpPr/>
          <p:nvPr/>
        </p:nvCxnSpPr>
        <p:spPr>
          <a:xfrm>
            <a:off x="3376836" y="9122616"/>
            <a:ext cx="1931029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0" name="Conector recto de flecha 179"/>
          <p:cNvCxnSpPr/>
          <p:nvPr/>
        </p:nvCxnSpPr>
        <p:spPr>
          <a:xfrm>
            <a:off x="10225287" y="11444288"/>
            <a:ext cx="861697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1" name="229 Conector recto de flecha"/>
          <p:cNvCxnSpPr>
            <a:endCxn id="115" idx="1"/>
          </p:cNvCxnSpPr>
          <p:nvPr/>
        </p:nvCxnSpPr>
        <p:spPr>
          <a:xfrm flipV="1">
            <a:off x="12439352" y="14655099"/>
            <a:ext cx="4194647" cy="1122707"/>
          </a:xfrm>
          <a:prstGeom prst="bentConnector3">
            <a:avLst>
              <a:gd name="adj1" fmla="val 54302"/>
            </a:avLst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82" name="136 Proceso alternativo"/>
          <p:cNvSpPr/>
          <p:nvPr/>
        </p:nvSpPr>
        <p:spPr>
          <a:xfrm>
            <a:off x="19711264" y="15419280"/>
            <a:ext cx="1425758" cy="717051"/>
          </a:xfrm>
          <a:prstGeom prst="flowChartAlternateProcess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64538" tIns="32269" rIns="64538" bIns="32269" rtlCol="0" anchor="ctr"/>
          <a:lstStyle/>
          <a:p>
            <a:pPr algn="ctr"/>
            <a:r>
              <a:rPr lang="es-CO" sz="1400" b="1" dirty="0">
                <a:latin typeface="Century Gothic" panose="020B0502020202020204" pitchFamily="34" charset="0"/>
              </a:rPr>
              <a:t>COMERCIAL</a:t>
            </a:r>
          </a:p>
        </p:txBody>
      </p:sp>
      <p:cxnSp>
        <p:nvCxnSpPr>
          <p:cNvPr id="186" name="Conector recto de flecha 185"/>
          <p:cNvCxnSpPr>
            <a:endCxn id="182" idx="1"/>
          </p:cNvCxnSpPr>
          <p:nvPr/>
        </p:nvCxnSpPr>
        <p:spPr>
          <a:xfrm flipV="1">
            <a:off x="19150028" y="15777805"/>
            <a:ext cx="561237" cy="92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9" name="178 Proceso alternativo"/>
          <p:cNvSpPr/>
          <p:nvPr/>
        </p:nvSpPr>
        <p:spPr>
          <a:xfrm>
            <a:off x="8569102" y="6528926"/>
            <a:ext cx="2073830" cy="778497"/>
          </a:xfrm>
          <a:prstGeom prst="flowChartAlternateProcess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64538" tIns="32269" rIns="64538" bIns="32269" rtlCol="0" anchor="ctr"/>
          <a:lstStyle/>
          <a:p>
            <a:pPr algn="ctr"/>
            <a:r>
              <a:rPr lang="es-CO" sz="1400" b="1" dirty="0">
                <a:latin typeface="Century Gothic" panose="020B0502020202020204" pitchFamily="34" charset="0"/>
              </a:rPr>
              <a:t>FINANCIERO</a:t>
            </a:r>
          </a:p>
        </p:txBody>
      </p:sp>
      <p:cxnSp>
        <p:nvCxnSpPr>
          <p:cNvPr id="188" name="187 Conector angular"/>
          <p:cNvCxnSpPr>
            <a:endCxn id="179" idx="1"/>
          </p:cNvCxnSpPr>
          <p:nvPr/>
        </p:nvCxnSpPr>
        <p:spPr>
          <a:xfrm>
            <a:off x="6812135" y="6912969"/>
            <a:ext cx="1756967" cy="5206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6" name="175 Conector recto"/>
          <p:cNvCxnSpPr/>
          <p:nvPr/>
        </p:nvCxnSpPr>
        <p:spPr>
          <a:xfrm>
            <a:off x="2643933" y="23446752"/>
            <a:ext cx="2761154" cy="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4" name="183 Conector recto"/>
          <p:cNvCxnSpPr/>
          <p:nvPr/>
        </p:nvCxnSpPr>
        <p:spPr>
          <a:xfrm>
            <a:off x="2714110" y="22942761"/>
            <a:ext cx="0" cy="50399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5" name="184 Conector recto"/>
          <p:cNvCxnSpPr/>
          <p:nvPr/>
        </p:nvCxnSpPr>
        <p:spPr>
          <a:xfrm flipH="1">
            <a:off x="5441853" y="22945555"/>
            <a:ext cx="860" cy="49583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7" name="186 Conector recto de flecha"/>
          <p:cNvCxnSpPr/>
          <p:nvPr/>
        </p:nvCxnSpPr>
        <p:spPr>
          <a:xfrm flipH="1">
            <a:off x="3983222" y="23441387"/>
            <a:ext cx="1" cy="9964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1" name="190 Conector recto de flecha"/>
          <p:cNvCxnSpPr/>
          <p:nvPr/>
        </p:nvCxnSpPr>
        <p:spPr>
          <a:xfrm>
            <a:off x="3960590" y="25042522"/>
            <a:ext cx="0" cy="7928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95" name="194 CuadroTexto"/>
          <p:cNvSpPr txBox="1"/>
          <p:nvPr/>
        </p:nvSpPr>
        <p:spPr>
          <a:xfrm>
            <a:off x="2045100" y="23697486"/>
            <a:ext cx="1919176" cy="573000"/>
          </a:xfrm>
          <a:prstGeom prst="rect">
            <a:avLst/>
          </a:prstGeom>
          <a:noFill/>
        </p:spPr>
        <p:txBody>
          <a:bodyPr wrap="square" lIns="64538" tIns="32269" rIns="64538" bIns="32269" rtlCol="0">
            <a:spAutoFit/>
          </a:bodyPr>
          <a:lstStyle/>
          <a:p>
            <a:pPr algn="ctr"/>
            <a:r>
              <a:rPr lang="es-CO" sz="1100" i="1" dirty="0" smtClean="0">
                <a:latin typeface="Century Gothic" panose="020B0502020202020204" pitchFamily="34" charset="0"/>
              </a:rPr>
              <a:t>Preparación de renovación </a:t>
            </a:r>
          </a:p>
          <a:p>
            <a:pPr algn="ctr"/>
            <a:r>
              <a:rPr lang="es-CO" sz="1100" i="1" dirty="0" smtClean="0">
                <a:latin typeface="Century Gothic" panose="020B0502020202020204" pitchFamily="34" charset="0"/>
              </a:rPr>
              <a:t>(1mes anticipado)</a:t>
            </a:r>
            <a:endParaRPr lang="es-CO" sz="1100" i="1" dirty="0">
              <a:latin typeface="Century Gothic" panose="020B0502020202020204" pitchFamily="34" charset="0"/>
            </a:endParaRPr>
          </a:p>
        </p:txBody>
      </p:sp>
      <p:cxnSp>
        <p:nvCxnSpPr>
          <p:cNvPr id="197" name="196 Conector recto de flecha"/>
          <p:cNvCxnSpPr/>
          <p:nvPr/>
        </p:nvCxnSpPr>
        <p:spPr>
          <a:xfrm flipH="1">
            <a:off x="3960590" y="23932143"/>
            <a:ext cx="421935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01" name="200 Documento"/>
          <p:cNvSpPr/>
          <p:nvPr/>
        </p:nvSpPr>
        <p:spPr>
          <a:xfrm>
            <a:off x="4464646" y="23690832"/>
            <a:ext cx="1897122" cy="532645"/>
          </a:xfrm>
          <a:prstGeom prst="flowChartDocumen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64538" tIns="32269" rIns="64538" bIns="32269" rtlCol="0" anchor="ctr"/>
          <a:lstStyle/>
          <a:p>
            <a:pPr algn="ctr"/>
            <a:r>
              <a:rPr lang="es-CO" sz="1400" dirty="0" smtClean="0">
                <a:latin typeface="Century Gothic" panose="020B0502020202020204" pitchFamily="34" charset="0"/>
              </a:rPr>
              <a:t>Comparativo P y G </a:t>
            </a:r>
            <a:endParaRPr lang="es-CO" sz="1400" dirty="0">
              <a:latin typeface="Century Gothic" panose="020B0502020202020204" pitchFamily="34" charset="0"/>
            </a:endParaRPr>
          </a:p>
        </p:txBody>
      </p:sp>
      <p:sp>
        <p:nvSpPr>
          <p:cNvPr id="202" name="201 Proceso alternativo"/>
          <p:cNvSpPr/>
          <p:nvPr/>
        </p:nvSpPr>
        <p:spPr>
          <a:xfrm>
            <a:off x="6776085" y="23564675"/>
            <a:ext cx="2555291" cy="734936"/>
          </a:xfrm>
          <a:prstGeom prst="flowChartAlternateProcess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64538" tIns="32269" rIns="64538" bIns="32269" rtlCol="0" anchor="ctr"/>
          <a:lstStyle/>
          <a:p>
            <a:pPr algn="ctr"/>
            <a:r>
              <a:rPr lang="es-CO" sz="1400" b="1" dirty="0">
                <a:latin typeface="Century Gothic" panose="020B0502020202020204" pitchFamily="34" charset="0"/>
              </a:rPr>
              <a:t>ADMINISTRACIÓN ESPACIOS FUNCIONALES</a:t>
            </a:r>
          </a:p>
        </p:txBody>
      </p:sp>
      <p:cxnSp>
        <p:nvCxnSpPr>
          <p:cNvPr id="206" name="205 Conector recto de flecha"/>
          <p:cNvCxnSpPr/>
          <p:nvPr/>
        </p:nvCxnSpPr>
        <p:spPr>
          <a:xfrm flipH="1">
            <a:off x="6346967" y="23941331"/>
            <a:ext cx="421935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8" name="107 Conector recto de flecha"/>
          <p:cNvCxnSpPr>
            <a:endCxn id="172" idx="1"/>
          </p:cNvCxnSpPr>
          <p:nvPr/>
        </p:nvCxnSpPr>
        <p:spPr>
          <a:xfrm rot="16200000" flipV="1">
            <a:off x="-8998514" y="12802162"/>
            <a:ext cx="22949823" cy="3038097"/>
          </a:xfrm>
          <a:prstGeom prst="bentConnector4">
            <a:avLst>
              <a:gd name="adj1" fmla="val -1268"/>
              <a:gd name="adj2" fmla="val 107524"/>
            </a:avLst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19" name="218 Proceso predefinido"/>
          <p:cNvSpPr/>
          <p:nvPr/>
        </p:nvSpPr>
        <p:spPr>
          <a:xfrm>
            <a:off x="3031178" y="24436993"/>
            <a:ext cx="2026612" cy="605529"/>
          </a:xfrm>
          <a:prstGeom prst="flowChartPredefinedProcess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64538" tIns="32269" rIns="64538" bIns="32269" rtlCol="0" anchor="ctr"/>
          <a:lstStyle/>
          <a:p>
            <a:pPr algn="ctr"/>
            <a:r>
              <a:rPr lang="es-CO" sz="1400" b="1" dirty="0" smtClean="0">
                <a:latin typeface="Century Gothic" panose="020B0502020202020204" pitchFamily="34" charset="0"/>
              </a:rPr>
              <a:t>RENOVACIÓN DE CONTRATO</a:t>
            </a:r>
            <a:endParaRPr lang="es-CO" sz="1400" b="1" dirty="0">
              <a:latin typeface="Century Gothic" panose="020B0502020202020204" pitchFamily="34" charset="0"/>
            </a:endParaRPr>
          </a:p>
        </p:txBody>
      </p:sp>
      <p:sp>
        <p:nvSpPr>
          <p:cNvPr id="225" name="224 Documento"/>
          <p:cNvSpPr/>
          <p:nvPr/>
        </p:nvSpPr>
        <p:spPr>
          <a:xfrm>
            <a:off x="19554508" y="16602168"/>
            <a:ext cx="1503644" cy="1135363"/>
          </a:xfrm>
          <a:prstGeom prst="flowChartDocumen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64538" tIns="32269" rIns="64538" bIns="32269" rtlCol="0" anchor="ctr"/>
          <a:lstStyle/>
          <a:p>
            <a:pPr algn="ctr"/>
            <a:r>
              <a:rPr lang="es-CO" sz="1400" dirty="0">
                <a:latin typeface="Century Gothic" panose="020B0502020202020204" pitchFamily="34" charset="0"/>
              </a:rPr>
              <a:t>F-GA-10 Orden de facturación espacios funcionales</a:t>
            </a:r>
          </a:p>
        </p:txBody>
      </p:sp>
      <p:cxnSp>
        <p:nvCxnSpPr>
          <p:cNvPr id="226" name="Conector recto de flecha 185"/>
          <p:cNvCxnSpPr>
            <a:endCxn id="273" idx="0"/>
          </p:cNvCxnSpPr>
          <p:nvPr/>
        </p:nvCxnSpPr>
        <p:spPr>
          <a:xfrm>
            <a:off x="20424142" y="17621072"/>
            <a:ext cx="1" cy="682066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36" name="235 Proceso alternativo"/>
          <p:cNvSpPr/>
          <p:nvPr/>
        </p:nvSpPr>
        <p:spPr>
          <a:xfrm>
            <a:off x="19658331" y="19661413"/>
            <a:ext cx="1531619" cy="717051"/>
          </a:xfrm>
          <a:prstGeom prst="flowChartAlternateProcess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64538" tIns="32269" rIns="64538" bIns="32269" rtlCol="0" anchor="ctr"/>
          <a:lstStyle/>
          <a:p>
            <a:pPr algn="ctr"/>
            <a:r>
              <a:rPr lang="es-CO" sz="1400" b="1" dirty="0" smtClean="0">
                <a:latin typeface="Century Gothic" panose="020B0502020202020204" pitchFamily="34" charset="0"/>
              </a:rPr>
              <a:t>CONTABILIDAD</a:t>
            </a:r>
            <a:endParaRPr lang="es-CO" sz="1400" b="1" dirty="0">
              <a:latin typeface="Century Gothic" panose="020B0502020202020204" pitchFamily="34" charset="0"/>
            </a:endParaRPr>
          </a:p>
        </p:txBody>
      </p:sp>
      <p:cxnSp>
        <p:nvCxnSpPr>
          <p:cNvPr id="237" name="236 Conector recto de flecha"/>
          <p:cNvCxnSpPr/>
          <p:nvPr/>
        </p:nvCxnSpPr>
        <p:spPr>
          <a:xfrm>
            <a:off x="20378414" y="19068929"/>
            <a:ext cx="0" cy="48653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6725336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809</TotalTime>
  <Words>235</Words>
  <Application>Microsoft Office PowerPoint</Application>
  <PresentationFormat>Personalizado</PresentationFormat>
  <Paragraphs>88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Calidad</dc:creator>
  <cp:lastModifiedBy>Calidad</cp:lastModifiedBy>
  <cp:revision>59</cp:revision>
  <dcterms:created xsi:type="dcterms:W3CDTF">2019-03-12T17:21:43Z</dcterms:created>
  <dcterms:modified xsi:type="dcterms:W3CDTF">2019-03-29T12:49:49Z</dcterms:modified>
</cp:coreProperties>
</file>