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25" r:id="rId2"/>
    <p:sldId id="324" r:id="rId3"/>
    <p:sldId id="327" r:id="rId4"/>
    <p:sldId id="328" r:id="rId5"/>
    <p:sldId id="326" r:id="rId6"/>
    <p:sldId id="330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5" r:id="rId21"/>
    <p:sldId id="344" r:id="rId22"/>
  </p:sldIdLst>
  <p:sldSz cx="9144000" cy="5715000" type="screen16x1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D315B"/>
    <a:srgbClr val="FFFFFF"/>
    <a:srgbClr val="00CC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56" y="9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337AF-0D7B-4EC5-BBE1-BFA33BA2902C}" type="datetimeFigureOut">
              <a:rPr lang="es-CO"/>
              <a:pPr>
                <a:defRPr/>
              </a:pPr>
              <a:t>13/05/2019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467CE-E372-4DC1-A734-A416063C318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839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AC53-5BEE-4DEE-A9F1-34A2B42640D4}" type="datetimeFigureOut">
              <a:rPr lang="es-CO"/>
              <a:pPr>
                <a:defRPr/>
              </a:pPr>
              <a:t>13/05/2019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726C-EA86-4CCC-83FE-BEF2F48414A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30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3E3E6-BE0D-4223-8DBF-A6A1331DC3D6}" type="datetimeFigureOut">
              <a:rPr lang="es-CO"/>
              <a:pPr>
                <a:defRPr/>
              </a:pPr>
              <a:t>13/05/2019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816A8-F998-4F50-9F10-04FF9283627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634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177B6-82EC-4219-99BE-AF5C85B494BA}" type="datetimeFigureOut">
              <a:rPr lang="es-CO"/>
              <a:pPr>
                <a:defRPr/>
              </a:pPr>
              <a:t>13/05/2019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1B30C-73D7-485B-A72D-32D11220CB7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282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A5C0-ABF8-469F-AFC9-20C28B6F0DD9}" type="datetimeFigureOut">
              <a:rPr lang="es-CO"/>
              <a:pPr>
                <a:defRPr/>
              </a:pPr>
              <a:t>13/05/2019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39233-C893-4D1E-AD30-04D79EB0444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216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E8CE3-A36D-4C15-AD67-CC20D5CDCAFA}" type="datetimeFigureOut">
              <a:rPr lang="es-CO"/>
              <a:pPr>
                <a:defRPr/>
              </a:pPr>
              <a:t>13/05/2019</a:t>
            </a:fld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5240-6733-4503-8137-91B6F284805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883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6FB95-EB32-463A-856F-40C9F9021184}" type="datetimeFigureOut">
              <a:rPr lang="es-CO"/>
              <a:pPr>
                <a:defRPr/>
              </a:pPr>
              <a:t>13/05/2019</a:t>
            </a:fld>
            <a:endParaRPr lang="es-C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FAD2C-C048-4989-981F-5ABBA20A6BB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502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9859B-DBA8-4018-BF5E-FAB8782FA627}" type="datetimeFigureOut">
              <a:rPr lang="es-CO"/>
              <a:pPr>
                <a:defRPr/>
              </a:pPr>
              <a:t>13/05/2019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A7946-7800-4FEA-86CB-8FA89085EDE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210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2EA62-D2E1-4772-9364-AD1F1BA7D93D}" type="datetimeFigureOut">
              <a:rPr lang="es-CO"/>
              <a:pPr>
                <a:defRPr/>
              </a:pPr>
              <a:t>13/05/2019</a:t>
            </a:fld>
            <a:endParaRPr lang="es-C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75822-4828-467A-B75B-6357BB7351A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29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EA9B4-5D2B-49DE-A099-99BF57D838ED}" type="datetimeFigureOut">
              <a:rPr lang="es-CO"/>
              <a:pPr>
                <a:defRPr/>
              </a:pPr>
              <a:t>13/05/2019</a:t>
            </a:fld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3088-FEBE-4CF7-B855-75B2D98CB42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93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agregarla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8E426-7815-46BB-9E34-CF3CE9D7839F}" type="datetimeFigureOut">
              <a:rPr lang="es-CO"/>
              <a:pPr>
                <a:defRPr/>
              </a:pPr>
              <a:t>13/05/2019</a:t>
            </a:fld>
            <a:endParaRPr 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EC5E4-A9EE-4559-BA4F-102CA8B5722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997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04800"/>
            <a:ext cx="78867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 smtClean="0"/>
              <a:t>Clic para editar título</a:t>
            </a:r>
            <a:endParaRPr lang="en-US" altLang="es-C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520825"/>
            <a:ext cx="78867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O" smtClean="0"/>
              <a:t>Haga clic para modificar el estilo de texto del patrón</a:t>
            </a:r>
          </a:p>
          <a:p>
            <a:pPr lvl="1"/>
            <a:r>
              <a:rPr lang="es-ES_tradnl" altLang="es-CO" smtClean="0"/>
              <a:t>Segundo nivel</a:t>
            </a:r>
          </a:p>
          <a:p>
            <a:pPr lvl="2"/>
            <a:r>
              <a:rPr lang="es-ES_tradnl" altLang="es-CO" smtClean="0"/>
              <a:t>Tercer nivel</a:t>
            </a:r>
          </a:p>
          <a:p>
            <a:pPr lvl="3"/>
            <a:r>
              <a:rPr lang="es-ES_tradnl" altLang="es-CO" smtClean="0"/>
              <a:t>Cuarto nivel</a:t>
            </a:r>
          </a:p>
          <a:p>
            <a:pPr lvl="4"/>
            <a:r>
              <a:rPr lang="es-ES_tradnl" altLang="es-CO" smtClean="0"/>
              <a:t>Quinto nivel</a:t>
            </a:r>
            <a:endParaRPr lang="en-US" altLang="es-C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DE2F4E-7384-461B-BF4C-D15B23DEEB31}" type="datetimeFigureOut">
              <a:rPr lang="es-CO"/>
              <a:pPr>
                <a:defRPr/>
              </a:pPr>
              <a:t>13/05/2019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6C8817-70EC-4AC3-83ED-6BC088C0B06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21930" r="13367" b="18527"/>
          <a:stretch/>
        </p:blipFill>
        <p:spPr>
          <a:xfrm>
            <a:off x="226423" y="365760"/>
            <a:ext cx="8360676" cy="4025127"/>
          </a:xfrm>
          <a:prstGeom prst="rect">
            <a:avLst/>
          </a:prstGeom>
        </p:spPr>
      </p:pic>
      <p:pic>
        <p:nvPicPr>
          <p:cNvPr id="11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45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299506" y="1439514"/>
            <a:ext cx="3597497" cy="2104874"/>
          </a:xfrm>
          <a:prstGeom prst="rect">
            <a:avLst/>
          </a:prstGeom>
          <a:solidFill>
            <a:srgbClr val="0D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105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/>
            <a:r>
              <a:rPr lang="es-CO" altLang="es-CO" sz="10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Estaciones de trabajo de 120 cms. O 150 cms, por 60 cms de profundidad, provistas de un sistema de almacenamiento tipo cajonera  de dos gavetas; y dotado de los elementos de conducción de cableado verticales y horizontalmente. </a:t>
            </a:r>
          </a:p>
          <a:p>
            <a:pPr algn="just" eaLnBrk="1" hangingPunct="1"/>
            <a:endParaRPr lang="es-CO" altLang="es-CO" sz="10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/>
            <a:r>
              <a:rPr lang="es-CO" altLang="es-CO" sz="10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Se presenta en las siguientes configuraciones:</a:t>
            </a:r>
          </a:p>
          <a:p>
            <a:pPr algn="just" eaLnBrk="1" hangingPunct="1"/>
            <a:r>
              <a:rPr lang="es-CO" altLang="es-CO" sz="10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</a:p>
          <a:p>
            <a:pPr algn="just" eaLnBrk="1" hangingPunct="1"/>
            <a:r>
              <a:rPr lang="es-CO" altLang="es-CO" sz="10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Puestos dobles desde dos hasta 12 puestos en línea</a:t>
            </a:r>
          </a:p>
          <a:p>
            <a:pPr algn="just" eaLnBrk="1" hangingPunct="1"/>
            <a:r>
              <a:rPr lang="es-CO" altLang="es-CO" sz="10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Superficies en 19 mm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900" i="1" dirty="0" smtClean="0">
              <a:latin typeface="Futura Std Book" pitchFamily="34" charset="0"/>
              <a:ea typeface="Futura Std Book" pitchFamily="34" charset="0"/>
              <a:cs typeface="Futura Std Book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31720" y="1181191"/>
            <a:ext cx="3947975" cy="271918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4784635" y="3628752"/>
            <a:ext cx="294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/>
              <a:t> </a:t>
            </a:r>
            <a:endParaRPr lang="es-ES_tradnl" sz="2400" dirty="0"/>
          </a:p>
        </p:txBody>
      </p:sp>
      <p:sp>
        <p:nvSpPr>
          <p:cNvPr id="24" name="Rectángulo 23"/>
          <p:cNvSpPr/>
          <p:nvPr/>
        </p:nvSpPr>
        <p:spPr>
          <a:xfrm>
            <a:off x="5791200" y="3628752"/>
            <a:ext cx="21018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1410928" y="3715710"/>
            <a:ext cx="23496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OPERATIVOS DOBLES</a:t>
            </a:r>
            <a:endParaRPr lang="es-C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064" y="908979"/>
            <a:ext cx="4481512" cy="31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9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299506" y="1439514"/>
            <a:ext cx="3597497" cy="2104874"/>
          </a:xfrm>
          <a:prstGeom prst="rect">
            <a:avLst/>
          </a:prstGeom>
          <a:solidFill>
            <a:srgbClr val="0D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/>
            <a:r>
              <a:rPr lang="es-CO" altLang="es-CO" sz="105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Estaciones de trabajo de 120 cms. O 150 cms, por 60 cms de profundidad, provistas de un sistema de almacenamiento tipo cajonera  de dos gavetas; y dotado de los elementos de conducción de cableado verticales y horizontalmente. </a:t>
            </a:r>
          </a:p>
          <a:p>
            <a:pPr algn="just" eaLnBrk="1" hangingPunct="1"/>
            <a:endParaRPr lang="es-CO" altLang="es-CO" sz="105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/>
            <a:r>
              <a:rPr lang="es-CO" altLang="es-CO" sz="105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Se presenta en las siguientes configuraciones:</a:t>
            </a:r>
          </a:p>
          <a:p>
            <a:pPr algn="just" eaLnBrk="1" hangingPunct="1"/>
            <a:endParaRPr lang="es-CO" altLang="es-CO" sz="105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/>
            <a:r>
              <a:rPr lang="es-CO" altLang="es-CO" sz="105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Puestos sencillo desde uno hasta 6 puestos en línea </a:t>
            </a:r>
          </a:p>
          <a:p>
            <a:pPr algn="just" eaLnBrk="1" hangingPunct="1"/>
            <a:r>
              <a:rPr lang="es-CO" altLang="es-CO" sz="105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Superficies en 19 mm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900" i="1" dirty="0" smtClean="0">
              <a:latin typeface="Futura Std Book" pitchFamily="34" charset="0"/>
              <a:ea typeface="Futura Std Book" pitchFamily="34" charset="0"/>
              <a:cs typeface="Futura Std Book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31720" y="1181191"/>
            <a:ext cx="3947975" cy="271918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4784635" y="3628752"/>
            <a:ext cx="294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/>
              <a:t> </a:t>
            </a:r>
            <a:endParaRPr lang="es-ES_tradnl" sz="2400" dirty="0"/>
          </a:p>
        </p:txBody>
      </p:sp>
      <p:sp>
        <p:nvSpPr>
          <p:cNvPr id="24" name="Rectángulo 23"/>
          <p:cNvSpPr/>
          <p:nvPr/>
        </p:nvSpPr>
        <p:spPr>
          <a:xfrm>
            <a:off x="5791200" y="3628752"/>
            <a:ext cx="21018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1257086" y="3715710"/>
            <a:ext cx="25035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OPERATIVOS SENCILLOS</a:t>
            </a:r>
            <a:endParaRPr lang="es-C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25" y="0"/>
            <a:ext cx="5030175" cy="337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7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299506" y="1439514"/>
            <a:ext cx="3597497" cy="2104874"/>
          </a:xfrm>
          <a:prstGeom prst="rect">
            <a:avLst/>
          </a:prstGeom>
          <a:solidFill>
            <a:srgbClr val="0D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/>
            <a:r>
              <a:rPr lang="es-CO" altLang="es-CO" sz="105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Estaciones de trabajo conformadas por una superficie principal de 60 cms por 150 cms y una superficie tipo retorno de 60 cms por </a:t>
            </a:r>
            <a:r>
              <a:rPr lang="es-CO" altLang="es-CO" sz="1050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9</a:t>
            </a:r>
            <a:r>
              <a:rPr lang="es-CO" altLang="es-CO" sz="105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0 cms, acompañadas de sus respectivas bases en el mismo material y color de las superficies; el puesto  está dotado de un faldero metálico, un sistema de almacenamiento tipo cajonera y los elementos necesarios para conducción de cableado.</a:t>
            </a:r>
          </a:p>
          <a:p>
            <a:pPr algn="just" eaLnBrk="1" hangingPunct="1"/>
            <a:endParaRPr lang="es-CO" altLang="es-CO" sz="105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/>
            <a:r>
              <a:rPr lang="es-CO" altLang="es-CO" sz="105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Superficies en 25 mm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900" i="1" dirty="0" smtClean="0">
              <a:latin typeface="Futura Std Book" pitchFamily="34" charset="0"/>
              <a:ea typeface="Futura Std Book" pitchFamily="34" charset="0"/>
              <a:cs typeface="Futura Std Book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31720" y="1181191"/>
            <a:ext cx="3947975" cy="271918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4784635" y="3628752"/>
            <a:ext cx="294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/>
              <a:t> </a:t>
            </a:r>
            <a:endParaRPr lang="es-ES_tradnl" sz="2400" dirty="0"/>
          </a:p>
        </p:txBody>
      </p:sp>
      <p:sp>
        <p:nvSpPr>
          <p:cNvPr id="24" name="Rectángulo 23"/>
          <p:cNvSpPr/>
          <p:nvPr/>
        </p:nvSpPr>
        <p:spPr>
          <a:xfrm>
            <a:off x="5791200" y="3628752"/>
            <a:ext cx="21018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1676186" y="3715710"/>
            <a:ext cx="21147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COORDINADORES</a:t>
            </a:r>
            <a:endParaRPr lang="es-C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922707"/>
            <a:ext cx="492601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9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299506" y="1439514"/>
            <a:ext cx="3597497" cy="2104874"/>
          </a:xfrm>
          <a:prstGeom prst="rect">
            <a:avLst/>
          </a:prstGeom>
          <a:solidFill>
            <a:srgbClr val="0D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/>
            <a:r>
              <a:rPr lang="es-CO" altLang="es-CO" sz="11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Estación de trabajo  de 75 cms por 200 cms provista de sus respectivas bases en el mismo material y color de la superficie; el puesto  está dotado de un faldero metálico, un sistema de almacenamiento tipo cajonera y los elementos necesarios para conducción de cableado.</a:t>
            </a:r>
          </a:p>
          <a:p>
            <a:pPr algn="just" eaLnBrk="1" hangingPunct="1"/>
            <a:endParaRPr lang="es-CO" altLang="es-CO" sz="11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/>
            <a:r>
              <a:rPr lang="es-CO" altLang="es-CO" sz="11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Superficies en 25 mm</a:t>
            </a:r>
            <a:endParaRPr lang="es-CO" altLang="es-CO" sz="110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31720" y="1181191"/>
            <a:ext cx="3947975" cy="271918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4784635" y="3628752"/>
            <a:ext cx="294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/>
              <a:t> </a:t>
            </a:r>
            <a:endParaRPr lang="es-ES_tradnl" sz="2400" dirty="0"/>
          </a:p>
        </p:txBody>
      </p:sp>
      <p:sp>
        <p:nvSpPr>
          <p:cNvPr id="24" name="Rectángulo 23"/>
          <p:cNvSpPr/>
          <p:nvPr/>
        </p:nvSpPr>
        <p:spPr>
          <a:xfrm>
            <a:off x="5791200" y="3628752"/>
            <a:ext cx="21018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2359777" y="3709038"/>
            <a:ext cx="1419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DIRECTORES</a:t>
            </a:r>
            <a:endParaRPr lang="es-C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81" y="764751"/>
            <a:ext cx="446405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2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299506" y="1439514"/>
            <a:ext cx="3597497" cy="2104874"/>
          </a:xfrm>
          <a:prstGeom prst="rect">
            <a:avLst/>
          </a:prstGeom>
          <a:solidFill>
            <a:srgbClr val="0D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/>
            <a:r>
              <a:rPr lang="es-CO" altLang="es-CO" sz="11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Entrepaños removibles en la parte frontal del mueble.</a:t>
            </a:r>
          </a:p>
          <a:p>
            <a:pPr algn="just" eaLnBrk="1" hangingPunct="1"/>
            <a:endParaRPr lang="es-CO" altLang="es-CO" sz="110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/>
            <a:r>
              <a:rPr lang="es-CO" altLang="es-CO" sz="11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No incluye el vade.</a:t>
            </a:r>
            <a:endParaRPr lang="es-CO" altLang="es-CO" sz="110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31720" y="1181191"/>
            <a:ext cx="3947975" cy="271918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4784635" y="3628752"/>
            <a:ext cx="294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/>
              <a:t> </a:t>
            </a:r>
            <a:endParaRPr lang="es-ES_tradnl" sz="2400" dirty="0"/>
          </a:p>
        </p:txBody>
      </p:sp>
      <p:sp>
        <p:nvSpPr>
          <p:cNvPr id="24" name="Rectángulo 23"/>
          <p:cNvSpPr/>
          <p:nvPr/>
        </p:nvSpPr>
        <p:spPr>
          <a:xfrm>
            <a:off x="5791200" y="3628752"/>
            <a:ext cx="21018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2359777" y="3709038"/>
            <a:ext cx="14194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DIRECTORES</a:t>
            </a:r>
            <a:endParaRPr lang="es-C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1000898"/>
            <a:ext cx="4300537" cy="314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1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299506" y="1439514"/>
            <a:ext cx="3597497" cy="2104874"/>
          </a:xfrm>
          <a:prstGeom prst="rect">
            <a:avLst/>
          </a:prstGeom>
          <a:solidFill>
            <a:srgbClr val="0D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/>
            <a:r>
              <a:rPr lang="es-CO" altLang="es-CO" sz="12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Conformadas por la unión de una o más mesas modulares de 120 cms por 120 cms las cuales están provistas de sus respectivos soportes y los elementos que garantizan la conducción de cableado desde el piso hasta la superficie de trabajo.</a:t>
            </a:r>
            <a:endParaRPr lang="es-CO" altLang="es-CO" sz="120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31720" y="1181191"/>
            <a:ext cx="3947975" cy="271918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4784635" y="3628752"/>
            <a:ext cx="294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/>
              <a:t> </a:t>
            </a:r>
            <a:endParaRPr lang="es-ES_tradnl" sz="2400" dirty="0"/>
          </a:p>
        </p:txBody>
      </p:sp>
      <p:sp>
        <p:nvSpPr>
          <p:cNvPr id="24" name="Rectángulo 23"/>
          <p:cNvSpPr/>
          <p:nvPr/>
        </p:nvSpPr>
        <p:spPr>
          <a:xfrm>
            <a:off x="5791200" y="3628752"/>
            <a:ext cx="21018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1847851" y="3709038"/>
            <a:ext cx="1950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MESAS DE JUNTAS</a:t>
            </a:r>
            <a:endParaRPr lang="es-C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28" y="988344"/>
            <a:ext cx="4818917" cy="310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2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299506" y="1439514"/>
            <a:ext cx="3597497" cy="2104874"/>
          </a:xfrm>
          <a:prstGeom prst="rect">
            <a:avLst/>
          </a:prstGeom>
          <a:solidFill>
            <a:srgbClr val="0D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es-CO" altLang="es-CO" sz="14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Se pueden lograr las siguientes configuraciones:</a:t>
            </a:r>
          </a:p>
          <a:p>
            <a:pPr eaLnBrk="1" hangingPunct="1"/>
            <a:r>
              <a:rPr lang="es-CO" altLang="es-CO" sz="14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120 x 120</a:t>
            </a:r>
          </a:p>
          <a:p>
            <a:pPr eaLnBrk="1" hangingPunct="1"/>
            <a:r>
              <a:rPr lang="es-CO" altLang="es-CO" sz="14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120 x 240</a:t>
            </a:r>
          </a:p>
          <a:p>
            <a:pPr eaLnBrk="1" hangingPunct="1"/>
            <a:r>
              <a:rPr lang="es-CO" altLang="es-CO" sz="14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120 x 360</a:t>
            </a:r>
          </a:p>
          <a:p>
            <a:pPr eaLnBrk="1" hangingPunct="1"/>
            <a:r>
              <a:rPr lang="es-CO" altLang="es-CO" sz="14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120 x 480</a:t>
            </a:r>
          </a:p>
          <a:p>
            <a:pPr eaLnBrk="1" hangingPunct="1"/>
            <a:r>
              <a:rPr lang="es-CO" altLang="es-CO" sz="14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Mesas en “U”</a:t>
            </a:r>
          </a:p>
          <a:p>
            <a:pPr algn="just" eaLnBrk="1" hangingPunct="1"/>
            <a:endParaRPr lang="es-CO" altLang="es-CO" sz="120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31720" y="1181191"/>
            <a:ext cx="3947975" cy="271918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4784635" y="3628752"/>
            <a:ext cx="294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/>
              <a:t> </a:t>
            </a:r>
            <a:endParaRPr lang="es-ES_tradnl" sz="2400" dirty="0"/>
          </a:p>
        </p:txBody>
      </p:sp>
      <p:sp>
        <p:nvSpPr>
          <p:cNvPr id="24" name="Rectángulo 23"/>
          <p:cNvSpPr/>
          <p:nvPr/>
        </p:nvSpPr>
        <p:spPr>
          <a:xfrm>
            <a:off x="5791200" y="3628752"/>
            <a:ext cx="21018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1847851" y="3709038"/>
            <a:ext cx="1950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MESAS DE JUNTAS</a:t>
            </a:r>
            <a:endParaRPr lang="es-C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75" y="1824500"/>
            <a:ext cx="427063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035" y="458407"/>
            <a:ext cx="1056873" cy="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12" y="458407"/>
            <a:ext cx="1058222" cy="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622" y="458407"/>
            <a:ext cx="1056873" cy="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Imagen relacionada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7" t="16780" r="31150" b="20164"/>
          <a:stretch/>
        </p:blipFill>
        <p:spPr bwMode="auto">
          <a:xfrm>
            <a:off x="5827395" y="815618"/>
            <a:ext cx="349713" cy="3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n relacionada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7" t="16780" r="31150" b="20164"/>
          <a:stretch/>
        </p:blipFill>
        <p:spPr bwMode="auto">
          <a:xfrm>
            <a:off x="7357375" y="843722"/>
            <a:ext cx="349713" cy="33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echa abajo 1"/>
          <p:cNvSpPr/>
          <p:nvPr/>
        </p:nvSpPr>
        <p:spPr>
          <a:xfrm>
            <a:off x="6477049" y="1534993"/>
            <a:ext cx="730152" cy="24460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67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299506" y="1439514"/>
            <a:ext cx="3597497" cy="2104874"/>
          </a:xfrm>
          <a:prstGeom prst="rect">
            <a:avLst/>
          </a:prstGeom>
          <a:solidFill>
            <a:srgbClr val="0D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Estación de reciclaje para puestos dobles.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12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Almacenamiento tipo biblioteca de 900.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12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Pantallas en vidrio.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12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Pantallas en tela intercambiable.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12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Falderos para puestos sencillos.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12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Complemento cableado mesa de juntas</a:t>
            </a:r>
            <a:endParaRPr lang="es-CO" altLang="es-CO" sz="120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31720" y="1181191"/>
            <a:ext cx="3947975" cy="271918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4784635" y="3628752"/>
            <a:ext cx="294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/>
              <a:t> </a:t>
            </a:r>
            <a:endParaRPr lang="es-ES_tradnl" sz="2400" dirty="0"/>
          </a:p>
        </p:txBody>
      </p:sp>
      <p:sp>
        <p:nvSpPr>
          <p:cNvPr id="24" name="Rectángulo 23"/>
          <p:cNvSpPr/>
          <p:nvPr/>
        </p:nvSpPr>
        <p:spPr>
          <a:xfrm>
            <a:off x="5791200" y="3628752"/>
            <a:ext cx="21018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2255492" y="3709038"/>
            <a:ext cx="15620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ACCESORIOS</a:t>
            </a:r>
            <a:endParaRPr lang="es-C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8871" r="7553"/>
          <a:stretch>
            <a:fillRect/>
          </a:stretch>
        </p:blipFill>
        <p:spPr bwMode="auto">
          <a:xfrm>
            <a:off x="4450746" y="1181191"/>
            <a:ext cx="4251533" cy="279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1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299506" y="1439514"/>
            <a:ext cx="3597497" cy="2104874"/>
          </a:xfrm>
          <a:prstGeom prst="rect">
            <a:avLst/>
          </a:prstGeom>
          <a:solidFill>
            <a:srgbClr val="0D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1600" dirty="0" smtClean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El objetivo es lograr una  disminución de precios entre un 12 y un  15 por ciento  respecto a la línea Quick.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120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31720" y="1181191"/>
            <a:ext cx="3947975" cy="271918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4784635" y="3628752"/>
            <a:ext cx="294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/>
              <a:t> </a:t>
            </a:r>
            <a:endParaRPr lang="es-ES_tradnl" sz="2400" dirty="0"/>
          </a:p>
        </p:txBody>
      </p:sp>
      <p:sp>
        <p:nvSpPr>
          <p:cNvPr id="24" name="Rectángulo 23"/>
          <p:cNvSpPr/>
          <p:nvPr/>
        </p:nvSpPr>
        <p:spPr>
          <a:xfrm>
            <a:off x="5791200" y="3628752"/>
            <a:ext cx="21018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2779958" y="3715710"/>
            <a:ext cx="10572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PRECIOS</a:t>
            </a:r>
            <a:endParaRPr lang="es-C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Imagen 1"/>
          <p:cNvPicPr>
            <a:picLocks noChangeAspect="1"/>
          </p:cNvPicPr>
          <p:nvPr/>
        </p:nvPicPr>
        <p:blipFill>
          <a:blip r:embed="rId4">
            <a:clrChange>
              <a:clrFrom>
                <a:srgbClr val="404040"/>
              </a:clrFrom>
              <a:clrTo>
                <a:srgbClr val="4040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28" y="1194616"/>
            <a:ext cx="3633047" cy="270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299506" y="1439514"/>
            <a:ext cx="3597497" cy="2104874"/>
          </a:xfrm>
          <a:prstGeom prst="rect">
            <a:avLst/>
          </a:prstGeom>
          <a:solidFill>
            <a:srgbClr val="0D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Calibri Light" panose="020F0302020204030204" pitchFamily="34" charset="0"/>
              <a:buAutoNum type="arabicPeriod"/>
            </a:pPr>
            <a:r>
              <a:rPr lang="es-CO" altLang="es-CO" sz="7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Identificar el tipo de puesto que se va a cotizar entre puestos operativos, coordinadores, directivos, mesas de juntas o accesorios.</a:t>
            </a:r>
          </a:p>
          <a:p>
            <a:pPr algn="just" eaLnBrk="1" hangingPunct="1">
              <a:buFont typeface="Calibri Light" panose="020F0302020204030204" pitchFamily="34" charset="0"/>
              <a:buAutoNum type="arabicPeriod"/>
            </a:pPr>
            <a:endParaRPr lang="es-CO" altLang="es-CO" sz="7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>
              <a:buFont typeface="Calibri Light" panose="020F0302020204030204" pitchFamily="34" charset="0"/>
              <a:buAutoNum type="arabicPeriod"/>
            </a:pPr>
            <a:r>
              <a:rPr lang="es-CO" altLang="es-CO" sz="7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Una vez elegida la tipología puestos operativos, se debe seleccionar la configuración entre estaciones sencillas o dobles; a continuación se debe seleccionar la medida entre 120 o 150 cms, y por último se escribe la cantidad de estaciones a cotizar.</a:t>
            </a:r>
          </a:p>
          <a:p>
            <a:pPr algn="just" eaLnBrk="1" hangingPunct="1">
              <a:buFont typeface="Calibri Light" panose="020F0302020204030204" pitchFamily="34" charset="0"/>
              <a:buAutoNum type="arabicPeriod"/>
            </a:pPr>
            <a:endParaRPr lang="es-CO" altLang="es-CO" sz="7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>
              <a:buFont typeface="Calibri Light" panose="020F0302020204030204" pitchFamily="34" charset="0"/>
              <a:buAutoNum type="arabicPeriod"/>
            </a:pPr>
            <a:r>
              <a:rPr lang="es-CO" altLang="es-CO" sz="7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Para los puestos coordinadores o directivos solamente se deben escoger la cantidad  de puestos a cotizar (los puestos no tienen sentido derecho –izquierdo).</a:t>
            </a:r>
          </a:p>
          <a:p>
            <a:pPr algn="just" eaLnBrk="1" hangingPunct="1">
              <a:buFont typeface="Calibri Light" panose="020F0302020204030204" pitchFamily="34" charset="0"/>
              <a:buAutoNum type="arabicPeriod"/>
            </a:pPr>
            <a:endParaRPr lang="es-CO" altLang="es-CO" sz="7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>
              <a:buFont typeface="Calibri Light" panose="020F0302020204030204" pitchFamily="34" charset="0"/>
              <a:buAutoNum type="arabicPeriod"/>
            </a:pPr>
            <a:r>
              <a:rPr lang="es-CO" altLang="es-CO" sz="7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En cuanto a las mesas de juntas únicamente se deben escoger la cantidad de mesas modulares de 120 x 120 e indicar la cantidad de uniones necesarias.</a:t>
            </a:r>
          </a:p>
          <a:p>
            <a:pPr algn="just" eaLnBrk="1" hangingPunct="1">
              <a:buFont typeface="Calibri Light" panose="020F0302020204030204" pitchFamily="34" charset="0"/>
              <a:buAutoNum type="arabicPeriod"/>
            </a:pPr>
            <a:endParaRPr lang="es-CO" altLang="es-CO" sz="7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>
              <a:buFont typeface="Calibri Light" panose="020F0302020204030204" pitchFamily="34" charset="0"/>
              <a:buAutoNum type="arabicPeriod"/>
            </a:pPr>
            <a:r>
              <a:rPr lang="es-CO" altLang="es-CO" sz="7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Los accesorios se deben escoger indicando solamente la cantidad.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70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31720" y="1181191"/>
            <a:ext cx="3947975" cy="271918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4784635" y="3628752"/>
            <a:ext cx="294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/>
              <a:t> </a:t>
            </a:r>
            <a:endParaRPr lang="es-ES_tradnl" sz="2400" dirty="0"/>
          </a:p>
        </p:txBody>
      </p:sp>
      <p:sp>
        <p:nvSpPr>
          <p:cNvPr id="24" name="Rectángulo 23"/>
          <p:cNvSpPr/>
          <p:nvPr/>
        </p:nvSpPr>
        <p:spPr>
          <a:xfrm>
            <a:off x="5791200" y="3628752"/>
            <a:ext cx="21018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2409826" y="3734037"/>
            <a:ext cx="14096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COTIZACION</a:t>
            </a:r>
            <a:endParaRPr lang="es-C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96" name="Imagen 1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481" y="383721"/>
            <a:ext cx="4613738" cy="410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965381" y="1112519"/>
            <a:ext cx="6927669" cy="2431870"/>
          </a:xfrm>
          <a:prstGeom prst="rect">
            <a:avLst/>
          </a:prstGeom>
          <a:solidFill>
            <a:srgbClr val="0D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1" name="3 Rectángulo"/>
          <p:cNvSpPr>
            <a:spLocks noChangeArrowheads="1"/>
          </p:cNvSpPr>
          <p:nvPr/>
        </p:nvSpPr>
        <p:spPr bwMode="auto">
          <a:xfrm>
            <a:off x="1257086" y="1271457"/>
            <a:ext cx="636291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s-CO" altLang="es-CO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Línea de mobiliario inspirado en el proceso de producción del modelo T de Ford, el cual se caracteriza por ser el primer vehículo que se fabricó en serie, para lo cual fue necesario transformar el esquema de producción industrial , la reducción de los costos de fabricación y la estandarización de las partes y los procesos.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53144" y="696686"/>
            <a:ext cx="7602582" cy="3141616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4784635" y="3628752"/>
            <a:ext cx="294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/>
              <a:t> </a:t>
            </a:r>
            <a:endParaRPr lang="es-ES_tradnl" sz="2400" dirty="0"/>
          </a:p>
        </p:txBody>
      </p:sp>
      <p:sp>
        <p:nvSpPr>
          <p:cNvPr id="24" name="Rectángulo 23"/>
          <p:cNvSpPr/>
          <p:nvPr/>
        </p:nvSpPr>
        <p:spPr>
          <a:xfrm>
            <a:off x="5791200" y="3628752"/>
            <a:ext cx="21018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6136731" y="3638247"/>
            <a:ext cx="1410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solidFill>
                  <a:schemeClr val="accent5">
                    <a:lumMod val="50000"/>
                  </a:schemeClr>
                </a:solidFill>
              </a:rPr>
              <a:t>CONCEPTO</a:t>
            </a:r>
            <a:endParaRPr lang="es-CO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6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369178" y="450553"/>
            <a:ext cx="3597497" cy="2104874"/>
          </a:xfrm>
          <a:prstGeom prst="rect">
            <a:avLst/>
          </a:prstGeom>
          <a:solidFill>
            <a:srgbClr val="0D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s-CO" altLang="es-CO" sz="10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BLANCO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endParaRPr lang="es-CO" altLang="es-CO" sz="100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s-CO" altLang="es-CO" sz="10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NEGRO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endParaRPr lang="es-CO" altLang="es-CO" sz="100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s-CO" altLang="es-CO" sz="10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MADERA A</a:t>
            </a: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endParaRPr lang="es-CO" altLang="es-CO" sz="100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es-CO" altLang="es-CO" sz="10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MADERA B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01392" y="192230"/>
            <a:ext cx="3947975" cy="271918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4784635" y="3628752"/>
            <a:ext cx="294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/>
              <a:t> </a:t>
            </a:r>
            <a:endParaRPr lang="es-ES_tradnl" sz="2400" dirty="0"/>
          </a:p>
        </p:txBody>
      </p:sp>
      <p:sp>
        <p:nvSpPr>
          <p:cNvPr id="24" name="Rectángulo 23"/>
          <p:cNvSpPr/>
          <p:nvPr/>
        </p:nvSpPr>
        <p:spPr>
          <a:xfrm>
            <a:off x="12346972" y="4448254"/>
            <a:ext cx="38242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2614364" y="2745076"/>
            <a:ext cx="11127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COLORES</a:t>
            </a:r>
            <a:endParaRPr lang="es-C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4754" name="Picture 2" descr="Resultado de imagen para ARTIKO NATUR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94" y="1681576"/>
            <a:ext cx="1774620" cy="124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56" name="Picture 4" descr="Resultado de imagen para ESPRESSO MATRIX MADECENT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84" y="1663635"/>
            <a:ext cx="1774620" cy="124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134394" y="192230"/>
            <a:ext cx="1774620" cy="11769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/>
          <a:srcRect r="1213"/>
          <a:stretch/>
        </p:blipFill>
        <p:spPr>
          <a:xfrm>
            <a:off x="69672" y="3062685"/>
            <a:ext cx="9004659" cy="1470806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7169184" y="189584"/>
            <a:ext cx="1774620" cy="1176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371051" y="2603869"/>
            <a:ext cx="399961" cy="2718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</a:t>
            </a:r>
            <a:endParaRPr lang="es-CO" dirty="0"/>
          </a:p>
        </p:txBody>
      </p:sp>
      <p:sp>
        <p:nvSpPr>
          <p:cNvPr id="21" name="Rectángulo 20"/>
          <p:cNvSpPr/>
          <p:nvPr/>
        </p:nvSpPr>
        <p:spPr>
          <a:xfrm>
            <a:off x="8413211" y="2603869"/>
            <a:ext cx="399961" cy="2718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838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299506" y="1439514"/>
            <a:ext cx="3597497" cy="2104874"/>
          </a:xfrm>
          <a:prstGeom prst="rect">
            <a:avLst/>
          </a:prstGeom>
          <a:solidFill>
            <a:srgbClr val="0D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/>
            <a:r>
              <a:rPr lang="es-CO" altLang="es-CO" sz="16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GERENCIA DE PRODUCCION</a:t>
            </a:r>
          </a:p>
          <a:p>
            <a:pPr algn="just" eaLnBrk="1" hangingPunct="1"/>
            <a:endParaRPr lang="es-CO" altLang="es-CO" sz="1600" dirty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/>
            <a:r>
              <a:rPr lang="es-CO" altLang="es-CO" sz="16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PLANTA DE PRODUCCION</a:t>
            </a:r>
          </a:p>
          <a:p>
            <a:pPr algn="just" eaLnBrk="1" hangingPunct="1"/>
            <a:endParaRPr lang="es-CO" altLang="es-CO" sz="16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/>
            <a:r>
              <a:rPr lang="es-CO" altLang="es-CO" sz="16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DEPARTAMENTO DE SISTEMAS</a:t>
            </a:r>
          </a:p>
          <a:p>
            <a:pPr algn="just" eaLnBrk="1" hangingPunct="1"/>
            <a:endParaRPr lang="es-CO" altLang="es-CO" sz="16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/>
            <a:r>
              <a:rPr lang="es-CO" altLang="es-CO" sz="16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DEPARTAMENTO DE MERCADEO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131720" y="1181191"/>
            <a:ext cx="3947975" cy="271918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4784635" y="3628752"/>
            <a:ext cx="294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/>
              <a:t> </a:t>
            </a:r>
            <a:endParaRPr lang="es-ES_tradnl" sz="2400" dirty="0"/>
          </a:p>
        </p:txBody>
      </p:sp>
      <p:sp>
        <p:nvSpPr>
          <p:cNvPr id="24" name="Rectángulo 23"/>
          <p:cNvSpPr/>
          <p:nvPr/>
        </p:nvSpPr>
        <p:spPr>
          <a:xfrm>
            <a:off x="5791200" y="3628752"/>
            <a:ext cx="21018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1604910" y="3709038"/>
            <a:ext cx="215064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AGRADECIMIENTOS</a:t>
            </a:r>
            <a:endParaRPr lang="es-C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3490" name="Picture 2" descr="Cerrando una etapa y abriendo otra â Agradecimientos 2017 y Deseos 20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"/>
          <a:stretch/>
        </p:blipFill>
        <p:spPr bwMode="auto">
          <a:xfrm>
            <a:off x="4439653" y="1108854"/>
            <a:ext cx="4704346" cy="279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07" y="358683"/>
            <a:ext cx="68516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9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" t="8871" r="7553"/>
          <a:stretch>
            <a:fillRect/>
          </a:stretch>
        </p:blipFill>
        <p:spPr bwMode="auto">
          <a:xfrm>
            <a:off x="1405915" y="278775"/>
            <a:ext cx="6410539" cy="4208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45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299506" y="1439514"/>
            <a:ext cx="3597497" cy="2104874"/>
          </a:xfrm>
          <a:prstGeom prst="rect">
            <a:avLst/>
          </a:prstGeom>
          <a:solidFill>
            <a:srgbClr val="0D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/>
            <a:r>
              <a:rPr lang="es-CO" altLang="es-CO" sz="1400" b="1" i="1" dirty="0" smtClean="0">
                <a:solidFill>
                  <a:schemeClr val="bg1"/>
                </a:solidFill>
                <a:latin typeface="Futura Std Book" pitchFamily="34" charset="0"/>
                <a:ea typeface="Futura Std Book" pitchFamily="34" charset="0"/>
                <a:cs typeface="Futura Std Book" pitchFamily="34" charset="0"/>
              </a:rPr>
              <a:t>“</a:t>
            </a:r>
            <a:r>
              <a:rPr lang="es-CO" altLang="es-CO" sz="1400" i="1" dirty="0" smtClean="0">
                <a:solidFill>
                  <a:schemeClr val="bg1"/>
                </a:solidFill>
                <a:latin typeface="Futura Std Book" pitchFamily="34" charset="0"/>
                <a:ea typeface="Futura Std Book" pitchFamily="34" charset="0"/>
                <a:cs typeface="Futura Std Book" pitchFamily="34" charset="0"/>
              </a:rPr>
              <a:t>El diseño como componente del  proceso de innovación dentro de una organización permite a la empresa conseguir la diferenciación de sus productos  y también la reducción de sus costos de producción</a:t>
            </a:r>
            <a:r>
              <a:rPr lang="es-CO" altLang="es-CO" sz="1400" b="1" i="1" dirty="0" smtClean="0">
                <a:solidFill>
                  <a:schemeClr val="bg1"/>
                </a:solidFill>
                <a:latin typeface="Futura Std Book" pitchFamily="34" charset="0"/>
                <a:ea typeface="Futura Std Book" pitchFamily="34" charset="0"/>
                <a:cs typeface="Futura Std Book" pitchFamily="34" charset="0"/>
              </a:rPr>
              <a:t>”</a:t>
            </a:r>
            <a:r>
              <a:rPr lang="es-CO" altLang="es-CO" sz="1400" i="1" dirty="0" smtClean="0">
                <a:solidFill>
                  <a:schemeClr val="bg1"/>
                </a:solidFill>
                <a:latin typeface="Futura Std Book" pitchFamily="34" charset="0"/>
                <a:ea typeface="Futura Std Book" pitchFamily="34" charset="0"/>
                <a:cs typeface="Futura Std Book" pitchFamily="34" charset="0"/>
              </a:rPr>
              <a:t>.</a:t>
            </a:r>
            <a:r>
              <a:rPr lang="es-CO" altLang="es-CO" sz="1400" i="1" dirty="0" smtClean="0">
                <a:latin typeface="Futura Std Book" pitchFamily="34" charset="0"/>
                <a:ea typeface="Futura Std Book" pitchFamily="34" charset="0"/>
                <a:cs typeface="Futura Std Book" pitchFamily="34" charset="0"/>
              </a:rPr>
              <a:t>                                                                 </a:t>
            </a:r>
            <a:endParaRPr lang="es-CO" altLang="es-CO" sz="1400" i="1" dirty="0">
              <a:latin typeface="Futura Std Book" pitchFamily="34" charset="0"/>
              <a:ea typeface="Futura Std Book" pitchFamily="34" charset="0"/>
              <a:cs typeface="Futura Std Book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31720" y="1181191"/>
            <a:ext cx="3947975" cy="271918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4784635" y="3628752"/>
            <a:ext cx="294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/>
              <a:t> </a:t>
            </a:r>
            <a:endParaRPr lang="es-ES_tradnl" sz="2400" dirty="0"/>
          </a:p>
        </p:txBody>
      </p:sp>
      <p:sp>
        <p:nvSpPr>
          <p:cNvPr id="24" name="Rectángulo 23"/>
          <p:cNvSpPr/>
          <p:nvPr/>
        </p:nvSpPr>
        <p:spPr>
          <a:xfrm>
            <a:off x="5791200" y="3628752"/>
            <a:ext cx="21018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2098254" y="3731099"/>
            <a:ext cx="17554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accent5">
                    <a:lumMod val="50000"/>
                  </a:schemeClr>
                </a:solidFill>
              </a:rPr>
              <a:t>Jose Maria Ibáñez</a:t>
            </a:r>
            <a:endParaRPr lang="es-CO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82" y="481192"/>
            <a:ext cx="4830763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605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299506" y="1439514"/>
            <a:ext cx="3597497" cy="2104874"/>
          </a:xfrm>
          <a:prstGeom prst="rect">
            <a:avLst/>
          </a:prstGeom>
          <a:solidFill>
            <a:srgbClr val="0D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CO" altLang="es-CO" sz="800" b="1" i="1" dirty="0" smtClean="0">
                <a:latin typeface="Futura Std Book" pitchFamily="34" charset="0"/>
                <a:ea typeface="Futura Std Book" pitchFamily="34" charset="0"/>
                <a:cs typeface="Futura Std Book" pitchFamily="34" charset="0"/>
              </a:rPr>
              <a:t>ESTANDARIZACION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s-CO" altLang="es-CO" sz="800" b="1" i="1" dirty="0" smtClean="0">
              <a:latin typeface="Futura Std Book" pitchFamily="34" charset="0"/>
              <a:ea typeface="Futura Std Book" pitchFamily="34" charset="0"/>
              <a:cs typeface="Futura Std Book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CO" altLang="es-CO" sz="800" b="1" i="1" dirty="0" smtClean="0">
                <a:latin typeface="Futura Std Book" pitchFamily="34" charset="0"/>
                <a:ea typeface="Futura Std Book" pitchFamily="34" charset="0"/>
                <a:cs typeface="Futura Std Book" pitchFamily="34" charset="0"/>
              </a:rPr>
              <a:t>MODULARIDAD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s-CO" altLang="es-CO" sz="800" b="1" i="1" dirty="0" smtClean="0">
              <a:latin typeface="Futura Std Book" pitchFamily="34" charset="0"/>
              <a:ea typeface="Futura Std Book" pitchFamily="34" charset="0"/>
              <a:cs typeface="Futura Std Book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CO" altLang="es-CO" sz="800" b="1" i="1" dirty="0" smtClean="0">
                <a:latin typeface="Futura Std Book" pitchFamily="34" charset="0"/>
                <a:ea typeface="Futura Std Book" pitchFamily="34" charset="0"/>
                <a:cs typeface="Futura Std Book" pitchFamily="34" charset="0"/>
              </a:rPr>
              <a:t>PRODUCCION EN SERIE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s-CO" altLang="es-CO" sz="800" b="1" i="1" dirty="0" smtClean="0">
              <a:latin typeface="Futura Std Book" pitchFamily="34" charset="0"/>
              <a:ea typeface="Futura Std Book" pitchFamily="34" charset="0"/>
              <a:cs typeface="Futura Std Book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CO" altLang="es-CO" sz="800" b="1" i="1" dirty="0" smtClean="0">
                <a:latin typeface="Futura Std Book" pitchFamily="34" charset="0"/>
                <a:ea typeface="Futura Std Book" pitchFamily="34" charset="0"/>
                <a:cs typeface="Futura Std Book" pitchFamily="34" charset="0"/>
              </a:rPr>
              <a:t>ECONOMIA CIRCULAR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s-CO" altLang="es-CO" sz="800" b="1" i="1" dirty="0" smtClean="0">
              <a:latin typeface="Futura Std Book" pitchFamily="34" charset="0"/>
              <a:ea typeface="Futura Std Book" pitchFamily="34" charset="0"/>
              <a:cs typeface="Futura Std Book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CO" altLang="es-CO" sz="800" b="1" i="1" dirty="0" smtClean="0">
                <a:latin typeface="Futura Std Book" pitchFamily="34" charset="0"/>
                <a:ea typeface="Futura Std Book" pitchFamily="34" charset="0"/>
                <a:cs typeface="Futura Std Book" pitchFamily="34" charset="0"/>
              </a:rPr>
              <a:t>RAPIDEZ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s-CO" altLang="es-CO" sz="800" b="1" i="1" dirty="0" smtClean="0">
              <a:latin typeface="Futura Std Book" pitchFamily="34" charset="0"/>
              <a:ea typeface="Futura Std Book" pitchFamily="34" charset="0"/>
              <a:cs typeface="Futura Std Book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CO" altLang="es-CO" sz="800" b="1" i="1" dirty="0" smtClean="0">
                <a:latin typeface="Futura Std Book" pitchFamily="34" charset="0"/>
                <a:ea typeface="Futura Std Book" pitchFamily="34" charset="0"/>
                <a:cs typeface="Futura Std Book" pitchFamily="34" charset="0"/>
              </a:rPr>
              <a:t>FACILIDAD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s-CO" altLang="es-CO" sz="800" b="1" i="1" dirty="0" smtClean="0">
              <a:latin typeface="Futura Std Book" pitchFamily="34" charset="0"/>
              <a:ea typeface="Futura Std Book" pitchFamily="34" charset="0"/>
              <a:cs typeface="Futura Std Book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CO" altLang="es-CO" sz="800" b="1" i="1" dirty="0" smtClean="0">
                <a:latin typeface="Futura Std Book" pitchFamily="34" charset="0"/>
                <a:ea typeface="Futura Std Book" pitchFamily="34" charset="0"/>
                <a:cs typeface="Futura Std Book" pitchFamily="34" charset="0"/>
              </a:rPr>
              <a:t>INNOVACION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endParaRPr lang="es-CO" altLang="es-CO" sz="800" b="1" i="1" dirty="0" smtClean="0">
              <a:latin typeface="Futura Std Book" pitchFamily="34" charset="0"/>
              <a:ea typeface="Futura Std Book" pitchFamily="34" charset="0"/>
              <a:cs typeface="Futura Std Book" pitchFamily="34" charset="0"/>
            </a:endParaRP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s-CO" altLang="es-CO" sz="800" b="1" i="1" dirty="0" smtClean="0">
                <a:latin typeface="Futura Std Book" pitchFamily="34" charset="0"/>
                <a:ea typeface="Futura Std Book" pitchFamily="34" charset="0"/>
                <a:cs typeface="Futura Std Book" pitchFamily="34" charset="0"/>
              </a:rPr>
              <a:t>SOSTENIBILIDAD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131720" y="1181191"/>
            <a:ext cx="3947975" cy="271918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4784635" y="3628752"/>
            <a:ext cx="294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/>
              <a:t> </a:t>
            </a:r>
            <a:endParaRPr lang="es-ES_tradnl" sz="2400" dirty="0"/>
          </a:p>
        </p:txBody>
      </p:sp>
      <p:sp>
        <p:nvSpPr>
          <p:cNvPr id="24" name="Rectángulo 23"/>
          <p:cNvSpPr/>
          <p:nvPr/>
        </p:nvSpPr>
        <p:spPr>
          <a:xfrm>
            <a:off x="5791200" y="3628752"/>
            <a:ext cx="21018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2098254" y="3731099"/>
            <a:ext cx="17554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GRUPO DISEÑO</a:t>
            </a:r>
            <a:endParaRPr lang="es-C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30" y="314607"/>
            <a:ext cx="4054570" cy="395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92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299506" y="1439514"/>
            <a:ext cx="3597497" cy="2104874"/>
          </a:xfrm>
          <a:prstGeom prst="rect">
            <a:avLst/>
          </a:prstGeom>
          <a:solidFill>
            <a:srgbClr val="0D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9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Estandarización de procesos de producción por producto para  mejorar tiempos y calidad. de producción.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9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9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Modularidad en los productos para ser utilizados en diferentes configuraciones.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9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9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Ciclo de vida circular del  producto.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9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9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Procesos de producción totalmente limpios.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9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9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Innovación disruptiva en procesos comerciales.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9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9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Precios inferiores a las líneas actuales</a:t>
            </a:r>
            <a:endParaRPr lang="es-CO" altLang="es-CO" sz="900" i="1" dirty="0" smtClean="0">
              <a:latin typeface="Futura Std Book" pitchFamily="34" charset="0"/>
              <a:ea typeface="Futura Std Book" pitchFamily="34" charset="0"/>
              <a:cs typeface="Futura Std Book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31720" y="1181191"/>
            <a:ext cx="3947975" cy="271918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4784635" y="3628752"/>
            <a:ext cx="294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/>
              <a:t> </a:t>
            </a:r>
            <a:endParaRPr lang="es-ES_tradnl" sz="2400" dirty="0"/>
          </a:p>
        </p:txBody>
      </p:sp>
      <p:sp>
        <p:nvSpPr>
          <p:cNvPr id="24" name="Rectángulo 23"/>
          <p:cNvSpPr/>
          <p:nvPr/>
        </p:nvSpPr>
        <p:spPr>
          <a:xfrm>
            <a:off x="5791200" y="3628752"/>
            <a:ext cx="21018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2183979" y="3731099"/>
            <a:ext cx="15688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ATRIBUTOS</a:t>
            </a:r>
            <a:endParaRPr lang="es-C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479" y="1107504"/>
            <a:ext cx="4962740" cy="294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1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299506" y="1439514"/>
            <a:ext cx="3597497" cy="2104874"/>
          </a:xfrm>
          <a:prstGeom prst="rect">
            <a:avLst/>
          </a:prstGeom>
          <a:solidFill>
            <a:srgbClr val="0D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7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7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Superficies de trabajo en melanina de 19 mm con canto plano termo fundido tipo hotmelt, incluyen paso de cable del ducto a la parte superior del puesto de trabajo.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7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7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Almacenamientos con laterales y frentes en melanina de 15 mm, espaldares  y cajones en lamina CR. Cerradura tipo trampa para los dos cajones, no tienen techo.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7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7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Elementos de conducción vertical y horizontal en lamina CR.de fácil inspección, acompañada de sus respectivas barreras de separación de cableado. Son elementos modulares de fácil remoción que se vuelven dobles o sencillos de acuerdo a la configuración que se requiera.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7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7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Bases modulares elaboradas en combinación de tubo cuadrado y rectangular de acero CR.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7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s-CO" altLang="es-CO" sz="7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Pantallas en vidrio laminado o tela intercambiable, con herrajes en aluminio, 35 cms sobre la superficie de trabajo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900" i="1" dirty="0" smtClean="0">
              <a:latin typeface="Futura Std Book" pitchFamily="34" charset="0"/>
              <a:ea typeface="Futura Std Book" pitchFamily="34" charset="0"/>
              <a:cs typeface="Futura Std Book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31720" y="1181191"/>
            <a:ext cx="3947975" cy="271918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4784635" y="3628752"/>
            <a:ext cx="294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/>
              <a:t> </a:t>
            </a:r>
            <a:endParaRPr lang="es-ES_tradnl" sz="2400" dirty="0"/>
          </a:p>
        </p:txBody>
      </p:sp>
      <p:sp>
        <p:nvSpPr>
          <p:cNvPr id="24" name="Rectángulo 23"/>
          <p:cNvSpPr/>
          <p:nvPr/>
        </p:nvSpPr>
        <p:spPr>
          <a:xfrm>
            <a:off x="5791200" y="3628752"/>
            <a:ext cx="21018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2098254" y="3703763"/>
            <a:ext cx="172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COMPOSICION</a:t>
            </a:r>
            <a:endParaRPr lang="es-C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9514">
            <a:off x="4533900" y="1181191"/>
            <a:ext cx="4105275" cy="29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7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-87091" y="4606833"/>
            <a:ext cx="9396553" cy="122791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270" y="5038725"/>
            <a:ext cx="22129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1" y="4740161"/>
            <a:ext cx="8604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ángulo 19"/>
          <p:cNvSpPr/>
          <p:nvPr/>
        </p:nvSpPr>
        <p:spPr>
          <a:xfrm>
            <a:off x="299506" y="1439514"/>
            <a:ext cx="3597497" cy="2104874"/>
          </a:xfrm>
          <a:prstGeom prst="rect">
            <a:avLst/>
          </a:prstGeom>
          <a:solidFill>
            <a:srgbClr val="0D3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105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Puestos tipo operativos dobles y sencillos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CO" altLang="es-CO" sz="12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Puestos tipo coordinador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CO" altLang="es-CO" sz="12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Puestos tipo director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CO" altLang="es-CO" sz="12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Mesas de reuniones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CO" altLang="es-CO" sz="1200" dirty="0" smtClean="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CO" altLang="es-CO" sz="1200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Accesorios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es-CO" altLang="es-CO" sz="900" i="1" dirty="0" smtClean="0">
              <a:latin typeface="Futura Std Book" pitchFamily="34" charset="0"/>
              <a:ea typeface="Futura Std Book" pitchFamily="34" charset="0"/>
              <a:cs typeface="Futura Std Book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31720" y="1181191"/>
            <a:ext cx="3947975" cy="2719185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_tradnl"/>
          </a:p>
        </p:txBody>
      </p:sp>
      <p:sp>
        <p:nvSpPr>
          <p:cNvPr id="23" name="Rectángulo 22"/>
          <p:cNvSpPr/>
          <p:nvPr/>
        </p:nvSpPr>
        <p:spPr>
          <a:xfrm>
            <a:off x="4784635" y="3628752"/>
            <a:ext cx="2946400" cy="419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dirty="0" smtClean="0"/>
              <a:t> </a:t>
            </a:r>
            <a:endParaRPr lang="es-ES_tradnl" sz="2400" dirty="0"/>
          </a:p>
        </p:txBody>
      </p:sp>
      <p:sp>
        <p:nvSpPr>
          <p:cNvPr id="24" name="Rectángulo 23"/>
          <p:cNvSpPr/>
          <p:nvPr/>
        </p:nvSpPr>
        <p:spPr>
          <a:xfrm>
            <a:off x="5791200" y="3628752"/>
            <a:ext cx="2101850" cy="41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5" name="CuadroTexto 24"/>
          <p:cNvSpPr txBox="1"/>
          <p:nvPr/>
        </p:nvSpPr>
        <p:spPr>
          <a:xfrm>
            <a:off x="2237594" y="3703763"/>
            <a:ext cx="14354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accent5">
                    <a:lumMod val="50000"/>
                  </a:schemeClr>
                </a:solidFill>
              </a:rPr>
              <a:t>TIPOLOGIAS</a:t>
            </a:r>
            <a:endParaRPr lang="es-CO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3010" name="Picture 2" descr="Resultado de imagen para PUESTOS EMPRESA 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6"/>
          <a:stretch/>
        </p:blipFill>
        <p:spPr bwMode="auto">
          <a:xfrm>
            <a:off x="5707662" y="1328667"/>
            <a:ext cx="3436338" cy="271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14914</TotalTime>
  <Words>897</Words>
  <Application>Microsoft Office PowerPoint</Application>
  <PresentationFormat>Presentación en pantalla (16:10)</PresentationFormat>
  <Paragraphs>150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Futura Std Book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DISENO 6</dc:creator>
  <cp:lastModifiedBy>Diseño</cp:lastModifiedBy>
  <cp:revision>156</cp:revision>
  <dcterms:created xsi:type="dcterms:W3CDTF">2019-02-15T13:26:22Z</dcterms:created>
  <dcterms:modified xsi:type="dcterms:W3CDTF">2019-05-13T19:48:02Z</dcterms:modified>
</cp:coreProperties>
</file>